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9" r:id="rId1"/>
  </p:sldMasterIdLst>
  <p:notesMasterIdLst>
    <p:notesMasterId r:id="rId39"/>
  </p:notesMasterIdLst>
  <p:handoutMasterIdLst>
    <p:handoutMasterId r:id="rId40"/>
  </p:handoutMasterIdLst>
  <p:sldIdLst>
    <p:sldId id="472" r:id="rId2"/>
    <p:sldId id="256" r:id="rId3"/>
    <p:sldId id="437" r:id="rId4"/>
    <p:sldId id="257" r:id="rId5"/>
    <p:sldId id="442" r:id="rId6"/>
    <p:sldId id="302" r:id="rId7"/>
    <p:sldId id="477" r:id="rId8"/>
    <p:sldId id="258" r:id="rId9"/>
    <p:sldId id="303" r:id="rId10"/>
    <p:sldId id="259" r:id="rId11"/>
    <p:sldId id="438" r:id="rId12"/>
    <p:sldId id="260" r:id="rId13"/>
    <p:sldId id="439" r:id="rId14"/>
    <p:sldId id="261" r:id="rId15"/>
    <p:sldId id="440" r:id="rId16"/>
    <p:sldId id="475" r:id="rId17"/>
    <p:sldId id="268" r:id="rId18"/>
    <p:sldId id="476" r:id="rId19"/>
    <p:sldId id="443" r:id="rId20"/>
    <p:sldId id="269" r:id="rId21"/>
    <p:sldId id="474" r:id="rId22"/>
    <p:sldId id="478" r:id="rId23"/>
    <p:sldId id="270" r:id="rId24"/>
    <p:sldId id="309" r:id="rId25"/>
    <p:sldId id="271" r:id="rId26"/>
    <p:sldId id="272" r:id="rId27"/>
    <p:sldId id="273" r:id="rId28"/>
    <p:sldId id="479" r:id="rId29"/>
    <p:sldId id="473" r:id="rId30"/>
    <p:sldId id="480" r:id="rId31"/>
    <p:sldId id="481" r:id="rId32"/>
    <p:sldId id="274" r:id="rId33"/>
    <p:sldId id="275" r:id="rId34"/>
    <p:sldId id="311" r:id="rId35"/>
    <p:sldId id="276" r:id="rId36"/>
    <p:sldId id="277" r:id="rId37"/>
    <p:sldId id="310" r:id="rId38"/>
  </p:sldIdLst>
  <p:sldSz cx="11161713" cy="6858000"/>
  <p:notesSz cx="7053263" cy="12052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90" autoAdjust="0"/>
    <p:restoredTop sz="94660"/>
  </p:normalViewPr>
  <p:slideViewPr>
    <p:cSldViewPr>
      <p:cViewPr varScale="1">
        <p:scale>
          <a:sx n="64" d="100"/>
          <a:sy n="64" d="100"/>
        </p:scale>
        <p:origin x="-1014" y="-102"/>
      </p:cViewPr>
      <p:guideLst>
        <p:guide orient="horz" pos="2160"/>
        <p:guide pos="35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5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603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603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0E470-A863-45A8-B39B-C85A7957B09F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447463"/>
            <a:ext cx="3055938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11447463"/>
            <a:ext cx="3055937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BCBF-E2CC-4F75-B3AC-9C1A28EE9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602615"/>
          </a:xfrm>
          <a:prstGeom prst="rect">
            <a:avLst/>
          </a:prstGeom>
        </p:spPr>
        <p:txBody>
          <a:bodyPr vert="horz" lIns="109170" tIns="54585" rIns="109170" bIns="54585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602615"/>
          </a:xfrm>
          <a:prstGeom prst="rect">
            <a:avLst/>
          </a:prstGeom>
        </p:spPr>
        <p:txBody>
          <a:bodyPr vert="horz" lIns="109170" tIns="54585" rIns="109170" bIns="54585" rtlCol="0"/>
          <a:lstStyle>
            <a:lvl1pPr algn="r">
              <a:defRPr sz="1400"/>
            </a:lvl1pPr>
          </a:lstStyle>
          <a:p>
            <a:fld id="{9A180BBF-870E-4B77-A6C5-882A3D8700D3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50813" y="903288"/>
            <a:ext cx="7354888" cy="4519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9170" tIns="54585" rIns="109170" bIns="54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5724843"/>
            <a:ext cx="5642610" cy="5423535"/>
          </a:xfrm>
          <a:prstGeom prst="rect">
            <a:avLst/>
          </a:prstGeom>
        </p:spPr>
        <p:txBody>
          <a:bodyPr vert="horz" lIns="109170" tIns="54585" rIns="109170" bIns="545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47593"/>
            <a:ext cx="3056414" cy="602615"/>
          </a:xfrm>
          <a:prstGeom prst="rect">
            <a:avLst/>
          </a:prstGeom>
        </p:spPr>
        <p:txBody>
          <a:bodyPr vert="horz" lIns="109170" tIns="54585" rIns="109170" bIns="54585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11447593"/>
            <a:ext cx="3056414" cy="602615"/>
          </a:xfrm>
          <a:prstGeom prst="rect">
            <a:avLst/>
          </a:prstGeom>
        </p:spPr>
        <p:txBody>
          <a:bodyPr vert="horz" lIns="109170" tIns="54585" rIns="109170" bIns="54585" rtlCol="0" anchor="b"/>
          <a:lstStyle>
            <a:lvl1pPr algn="r">
              <a:defRPr sz="1400"/>
            </a:lvl1pPr>
          </a:lstStyle>
          <a:p>
            <a:fld id="{29CBC87B-C6E1-4499-AE97-B2EDB72C5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Brenda Dubois and  Karla </a:t>
            </a:r>
            <a:r>
              <a:rPr lang="en-US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Miley</a:t>
            </a:r>
            <a:r>
              <a:rPr lang="en-US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 (1995). Social Work: An Empowering Profession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C87B-C6E1-4499-AE97-B2EDB72C569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Microsoft ® Encarta ® 2009. © 1993-2008 Microsoft Corporation. All rights reserved.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C87B-C6E1-4499-AE97-B2EDB72C56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/>
              <a:t>The guilds and other organizations of support had already vanished during 15th century.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C87B-C6E1-4499-AE97-B2EDB72C569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129" y="2130436"/>
            <a:ext cx="948745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259" y="3886200"/>
            <a:ext cx="78131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72204-2EF4-453A-AAD7-15C254597D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084E9-6CBE-4DB0-B33E-1C67E5F73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9156" y="274648"/>
            <a:ext cx="296676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8851" y="274648"/>
            <a:ext cx="8714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36374-A039-4FCB-B9F6-4361243220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638B4-9306-4FF3-BBEA-AA1B8D86CE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698" y="4406911"/>
            <a:ext cx="948745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698" y="2906713"/>
            <a:ext cx="948745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D9024-7237-41DC-96E2-BDE0A533E3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856" y="1600206"/>
            <a:ext cx="584052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5405" y="1600206"/>
            <a:ext cx="584052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3A9B3-AA6A-4F5D-8852-4C6A879ABB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88" y="274638"/>
            <a:ext cx="1004554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88" y="1535113"/>
            <a:ext cx="493169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88" y="2174875"/>
            <a:ext cx="49316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69998" y="1535113"/>
            <a:ext cx="49336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69998" y="2174875"/>
            <a:ext cx="49336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A8415-6444-485A-A314-3D387B99FE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835BF-E939-46C9-B16F-078AF9492B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E962A-5242-435F-BC90-D9DD4FC6C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91" y="273050"/>
            <a:ext cx="367212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3922" y="273061"/>
            <a:ext cx="623970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91" y="1435103"/>
            <a:ext cx="367212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5C3FA-5BA3-4E95-A46F-8500A911F2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774" y="4800600"/>
            <a:ext cx="669702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87774" y="612775"/>
            <a:ext cx="669702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7774" y="5367338"/>
            <a:ext cx="669702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62B74-DF37-4448-A8A2-6C1D518993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088" y="274638"/>
            <a:ext cx="100455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88" y="1600206"/>
            <a:ext cx="100455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087" y="6356361"/>
            <a:ext cx="260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3586" y="6356361"/>
            <a:ext cx="3534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9230" y="6356361"/>
            <a:ext cx="260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A970F-F169-4413-B013-9844B93865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History of Social Welfare Development in the UK</a:t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(Pre-1601 era)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256" y="6324600"/>
            <a:ext cx="7813199" cy="457200"/>
          </a:xfrm>
        </p:spPr>
        <p:txBody>
          <a:bodyPr>
            <a:normAutofit/>
          </a:bodyPr>
          <a:lstStyle/>
          <a:p>
            <a:r>
              <a:rPr lang="en-US" sz="1800" b="1" i="1" dirty="0" smtClean="0">
                <a:solidFill>
                  <a:schemeClr val="tx1"/>
                </a:solidFill>
              </a:rPr>
              <a:t>Source: Walter Friedlander. Introduction to Social Work and Social Welfare. 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9056" y="41910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By: </a:t>
            </a:r>
          </a:p>
          <a:p>
            <a:pPr algn="ctr"/>
            <a:r>
              <a:rPr lang="en-US" sz="3200" b="1" dirty="0" smtClean="0"/>
              <a:t>Prof. Amir </a:t>
            </a:r>
            <a:r>
              <a:rPr lang="en-US" sz="3200" b="1" dirty="0" err="1" smtClean="0"/>
              <a:t>Zada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Asad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Dr. </a:t>
            </a:r>
            <a:r>
              <a:rPr lang="en-US" sz="3200" b="1" dirty="0" err="1" smtClean="0"/>
              <a:t>Imran</a:t>
            </a:r>
            <a:r>
              <a:rPr lang="en-US" sz="3200" b="1" dirty="0" smtClean="0"/>
              <a:t> A. </a:t>
            </a:r>
            <a:r>
              <a:rPr lang="en-US" sz="3200" b="1" dirty="0" err="1" smtClean="0"/>
              <a:t>Sajid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558086" y="381000"/>
            <a:ext cx="10045542" cy="5715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600" dirty="0" smtClean="0"/>
              <a:t>The </a:t>
            </a:r>
            <a:r>
              <a:rPr lang="en-US" altLang="en-US" sz="3600" dirty="0" smtClean="0">
                <a:solidFill>
                  <a:srgbClr val="FF0000"/>
                </a:solidFill>
              </a:rPr>
              <a:t>older </a:t>
            </a:r>
            <a:r>
              <a:rPr lang="en-US" altLang="en-US" sz="8000" dirty="0" smtClean="0">
                <a:solidFill>
                  <a:srgbClr val="FF0000"/>
                </a:solidFill>
              </a:rPr>
              <a:t>church </a:t>
            </a:r>
            <a:r>
              <a:rPr lang="en-US" altLang="en-US" sz="3600" dirty="0" smtClean="0"/>
              <a:t>institutions, in which charity was rendered—monasteries, abbeys, convents—were partly replaced by the </a:t>
            </a:r>
            <a:r>
              <a:rPr lang="en-US" altLang="en-US" sz="8000" dirty="0" smtClean="0">
                <a:solidFill>
                  <a:srgbClr val="FF0000"/>
                </a:solidFill>
              </a:rPr>
              <a:t>hospitals</a:t>
            </a:r>
            <a:r>
              <a:rPr lang="en-US" altLang="en-US" sz="8000" dirty="0" smtClean="0"/>
              <a:t> </a:t>
            </a:r>
            <a:r>
              <a:rPr lang="en-US" altLang="en-US" sz="3600" dirty="0" smtClean="0"/>
              <a:t>which administered the </a:t>
            </a:r>
            <a:r>
              <a:rPr lang="en-US" altLang="en-US" sz="3600" u="sng" dirty="0" smtClean="0">
                <a:solidFill>
                  <a:srgbClr val="FF0000"/>
                </a:solidFill>
              </a:rPr>
              <a:t>old</a:t>
            </a:r>
            <a:r>
              <a:rPr lang="en-US" altLang="en-US" sz="3600" dirty="0" smtClean="0"/>
              <a:t>, </a:t>
            </a:r>
            <a:r>
              <a:rPr lang="en-US" altLang="en-US" sz="3600" u="sng" dirty="0" smtClean="0">
                <a:solidFill>
                  <a:srgbClr val="FF0000"/>
                </a:solidFill>
              </a:rPr>
              <a:t>sick</a:t>
            </a:r>
            <a:r>
              <a:rPr lang="en-US" altLang="en-US" sz="3600" dirty="0" smtClean="0"/>
              <a:t>, </a:t>
            </a:r>
            <a:r>
              <a:rPr lang="en-US" altLang="en-US" sz="3600" u="sng" dirty="0" smtClean="0">
                <a:solidFill>
                  <a:srgbClr val="FF0000"/>
                </a:solidFill>
              </a:rPr>
              <a:t>orphans</a:t>
            </a:r>
            <a:r>
              <a:rPr lang="en-US" altLang="en-US" sz="3600" dirty="0" smtClean="0"/>
              <a:t>, </a:t>
            </a:r>
            <a:r>
              <a:rPr lang="en-US" altLang="en-US" sz="3600" u="sng" dirty="0" smtClean="0">
                <a:solidFill>
                  <a:srgbClr val="FF0000"/>
                </a:solidFill>
              </a:rPr>
              <a:t>pregnant women</a:t>
            </a:r>
            <a:r>
              <a:rPr lang="en-US" altLang="en-US" sz="3600" dirty="0" smtClean="0">
                <a:solidFill>
                  <a:srgbClr val="FF0000"/>
                </a:solidFill>
              </a:rPr>
              <a:t>, </a:t>
            </a:r>
            <a:r>
              <a:rPr lang="en-US" altLang="en-US" sz="3600" u="sng" dirty="0" smtClean="0">
                <a:solidFill>
                  <a:srgbClr val="FF0000"/>
                </a:solidFill>
              </a:rPr>
              <a:t>abandoned children </a:t>
            </a:r>
            <a:r>
              <a:rPr lang="en-US" altLang="en-US" sz="3600" dirty="0" smtClean="0"/>
              <a:t>etc. </a:t>
            </a:r>
          </a:p>
          <a:p>
            <a:pPr eaLnBrk="1" hangingPunct="1"/>
            <a:r>
              <a:rPr lang="en-US" altLang="en-US" sz="3600" dirty="0" smtClean="0"/>
              <a:t>They became the main agencies of </a:t>
            </a:r>
            <a:r>
              <a:rPr lang="en-US" altLang="en-US" sz="6500" dirty="0" smtClean="0">
                <a:solidFill>
                  <a:srgbClr val="FF0000"/>
                </a:solidFill>
              </a:rPr>
              <a:t>medieval charity</a:t>
            </a:r>
            <a:r>
              <a:rPr lang="en-US" altLang="en-US" sz="3600" dirty="0" smtClean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99856" y="6019800"/>
            <a:ext cx="55784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 smtClean="0"/>
              <a:t>Convent:</a:t>
            </a:r>
            <a:r>
              <a:rPr lang="en-US" dirty="0" smtClean="0"/>
              <a:t> a community of women who live a life devoted largely to religious worship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558086" y="609600"/>
            <a:ext cx="10045542" cy="5486400"/>
          </a:xfrm>
        </p:spPr>
        <p:txBody>
          <a:bodyPr/>
          <a:lstStyle/>
          <a:p>
            <a:pPr eaLnBrk="1" hangingPunct="1"/>
            <a:r>
              <a:rPr lang="en-US" altLang="en-US" sz="4000" b="1" u="sng" dirty="0" smtClean="0"/>
              <a:t>However</a:t>
            </a:r>
            <a:r>
              <a:rPr lang="en-US" altLang="en-US" sz="4000" dirty="0" smtClean="0"/>
              <a:t>, few of the needy found a place in these institutions and many wandering </a:t>
            </a:r>
            <a:r>
              <a:rPr lang="en-US" altLang="en-US" sz="4000" dirty="0" smtClean="0">
                <a:solidFill>
                  <a:srgbClr val="FF0000"/>
                </a:solidFill>
              </a:rPr>
              <a:t>beggars remained on roads </a:t>
            </a:r>
            <a:r>
              <a:rPr lang="en-US" altLang="en-US" sz="4000" dirty="0" smtClean="0"/>
              <a:t>and were a curse with which </a:t>
            </a:r>
            <a:r>
              <a:rPr lang="en-US" altLang="en-US" sz="4000" dirty="0" smtClean="0">
                <a:solidFill>
                  <a:srgbClr val="FF0000"/>
                </a:solidFill>
              </a:rPr>
              <a:t>state </a:t>
            </a:r>
            <a:r>
              <a:rPr lang="en-US" altLang="en-US" sz="4000" dirty="0" smtClean="0"/>
              <a:t>as well as the local </a:t>
            </a:r>
            <a:r>
              <a:rPr lang="en-US" altLang="en-US" sz="9600" dirty="0" smtClean="0"/>
              <a:t>governments </a:t>
            </a:r>
            <a:r>
              <a:rPr lang="en-US" altLang="en-US" sz="4000" dirty="0" smtClean="0"/>
              <a:t>was </a:t>
            </a:r>
            <a:r>
              <a:rPr lang="en-US" altLang="en-US" sz="8000" dirty="0" smtClean="0"/>
              <a:t>unable to cope</a:t>
            </a:r>
            <a:r>
              <a:rPr lang="en-US" altLang="en-US" sz="4000" dirty="0" smtClean="0"/>
              <a:t>.</a:t>
            </a:r>
          </a:p>
          <a:p>
            <a:pPr eaLnBrk="1" hangingPunct="1"/>
            <a:endParaRPr lang="en-US" alt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558086" y="457200"/>
            <a:ext cx="10045542" cy="5638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b="1" u="sng" dirty="0" smtClean="0"/>
              <a:t>The Conflicts</a:t>
            </a:r>
            <a:endParaRPr lang="en-US" altLang="en-US" dirty="0" smtClean="0"/>
          </a:p>
          <a:p>
            <a:pPr eaLnBrk="1" hangingPunct="1"/>
            <a:r>
              <a:rPr lang="en-US" altLang="en-US" sz="3600" dirty="0" smtClean="0"/>
              <a:t>Two conflicts arose at that time </a:t>
            </a:r>
            <a:r>
              <a:rPr lang="en-US" altLang="en-US" sz="3600" dirty="0" err="1" smtClean="0"/>
              <a:t>viz</a:t>
            </a:r>
            <a:r>
              <a:rPr lang="en-US" altLang="en-US" sz="3600" dirty="0" smtClean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the difference of opinion regarding charities and alms giving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the misuse of alms by the church authorities</a:t>
            </a:r>
          </a:p>
          <a:p>
            <a:pPr eaLnBrk="1" hangingPunct="1"/>
            <a:r>
              <a:rPr lang="en-US" altLang="en-US" sz="3600" dirty="0" smtClean="0"/>
              <a:t>This led to a severe </a:t>
            </a:r>
            <a:r>
              <a:rPr lang="en-US" altLang="en-US" sz="8800" b="1" dirty="0" smtClean="0"/>
              <a:t>c</a:t>
            </a:r>
            <a:r>
              <a:rPr lang="en-US" altLang="en-US" sz="7200" b="1" dirty="0" smtClean="0"/>
              <a:t>riticism</a:t>
            </a:r>
            <a:r>
              <a:rPr lang="en-US" altLang="en-US" sz="3600" dirty="0" smtClean="0"/>
              <a:t>, </a:t>
            </a:r>
            <a:r>
              <a:rPr lang="en-US" altLang="en-US" sz="6600" dirty="0" smtClean="0"/>
              <a:t>demand for control measures</a:t>
            </a:r>
            <a:r>
              <a:rPr lang="en-US" altLang="en-US" sz="3600" dirty="0" smtClean="0"/>
              <a:t>, and the setting up of boards of supervision by the </a:t>
            </a:r>
            <a:r>
              <a:rPr lang="en-US" altLang="en-US" sz="8600" dirty="0" smtClean="0"/>
              <a:t>state</a:t>
            </a:r>
            <a:r>
              <a:rPr lang="en-US" altLang="en-US" sz="3600" dirty="0" smtClean="0"/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558086" y="838200"/>
            <a:ext cx="10045542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Char char=""/>
            </a:pPr>
            <a:r>
              <a:rPr lang="en-US" altLang="en-US" sz="4000" dirty="0" smtClean="0"/>
              <a:t>In order to </a:t>
            </a:r>
            <a:r>
              <a:rPr lang="en-US" altLang="en-US" sz="4000" dirty="0" smtClean="0">
                <a:solidFill>
                  <a:srgbClr val="FF0000"/>
                </a:solidFill>
              </a:rPr>
              <a:t>stop vagrancy and mendicancy</a:t>
            </a:r>
            <a:r>
              <a:rPr lang="en-US" altLang="en-US" sz="4000" dirty="0" smtClean="0"/>
              <a:t>, many European countries enacted </a:t>
            </a:r>
            <a:r>
              <a:rPr lang="en-US" altLang="en-US" sz="4000" dirty="0" smtClean="0">
                <a:solidFill>
                  <a:srgbClr val="FF0000"/>
                </a:solidFill>
              </a:rPr>
              <a:t>laws</a:t>
            </a:r>
            <a:r>
              <a:rPr lang="en-US" altLang="en-US" sz="4000" dirty="0" smtClean="0"/>
              <a:t> prescribing </a:t>
            </a:r>
            <a:r>
              <a:rPr lang="en-US" altLang="en-US" sz="4000" dirty="0" smtClean="0">
                <a:solidFill>
                  <a:srgbClr val="FF0000"/>
                </a:solidFill>
              </a:rPr>
              <a:t>severe penalties</a:t>
            </a:r>
            <a:r>
              <a:rPr lang="en-US" altLang="en-US" sz="4000" dirty="0" smtClean="0"/>
              <a:t>, but none succeeded in wiping out the menace of vagrancy, because this was a </a:t>
            </a:r>
            <a:r>
              <a:rPr lang="en-US" altLang="en-US" sz="4000" dirty="0" smtClean="0">
                <a:solidFill>
                  <a:srgbClr val="FF0000"/>
                </a:solidFill>
              </a:rPr>
              <a:t>“</a:t>
            </a:r>
            <a:r>
              <a:rPr lang="en-US" altLang="en-US" sz="16600" dirty="0" smtClean="0">
                <a:solidFill>
                  <a:srgbClr val="FF0000"/>
                </a:solidFill>
              </a:rPr>
              <a:t>r</a:t>
            </a:r>
            <a:r>
              <a:rPr lang="en-US" altLang="en-US" sz="6000" dirty="0" smtClean="0">
                <a:solidFill>
                  <a:srgbClr val="FF0000"/>
                </a:solidFill>
              </a:rPr>
              <a:t>eligious </a:t>
            </a:r>
            <a:r>
              <a:rPr lang="en-US" altLang="en-US" sz="21500" dirty="0" smtClean="0">
                <a:solidFill>
                  <a:srgbClr val="FF0000"/>
                </a:solidFill>
              </a:rPr>
              <a:t>m</a:t>
            </a:r>
            <a:r>
              <a:rPr lang="en-US" altLang="en-US" sz="6000" dirty="0" smtClean="0">
                <a:solidFill>
                  <a:srgbClr val="FF0000"/>
                </a:solidFill>
              </a:rPr>
              <a:t>endicancy</a:t>
            </a:r>
            <a:r>
              <a:rPr lang="en-US" altLang="en-US" sz="3600" dirty="0" smtClean="0">
                <a:solidFill>
                  <a:srgbClr val="FF0000"/>
                </a:solidFill>
              </a:rPr>
              <a:t>”. </a:t>
            </a:r>
          </a:p>
          <a:p>
            <a:pPr eaLnBrk="1" hangingPunct="1">
              <a:buFont typeface="Wingdings 2" pitchFamily="18" charset="2"/>
              <a:buChar char=""/>
            </a:pPr>
            <a:endParaRPr lang="en-US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58086" y="381000"/>
            <a:ext cx="10045542" cy="5715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Char char=""/>
            </a:pPr>
            <a:r>
              <a:rPr lang="en-US" altLang="en-US" sz="4000" b="1" u="sng" dirty="0" smtClean="0"/>
              <a:t>During 16th </a:t>
            </a:r>
            <a:r>
              <a:rPr lang="en-US" altLang="en-US" sz="4000" dirty="0" smtClean="0"/>
              <a:t>century this conflict became more violent. </a:t>
            </a:r>
          </a:p>
          <a:p>
            <a:pPr eaLnBrk="1" hangingPunct="1">
              <a:buFont typeface="Wingdings 2" pitchFamily="18" charset="2"/>
              <a:buChar char=""/>
            </a:pPr>
            <a:r>
              <a:rPr lang="en-US" altLang="en-US" sz="7800" dirty="0" smtClean="0">
                <a:solidFill>
                  <a:srgbClr val="FF0000"/>
                </a:solidFill>
              </a:rPr>
              <a:t>Martin Luther </a:t>
            </a:r>
            <a:r>
              <a:rPr lang="en-US" altLang="en-US" sz="4000" dirty="0" smtClean="0">
                <a:solidFill>
                  <a:srgbClr val="FF0000"/>
                </a:solidFill>
              </a:rPr>
              <a:t>in </a:t>
            </a:r>
            <a:r>
              <a:rPr lang="en-US" altLang="en-US" sz="8600" dirty="0" smtClean="0">
                <a:solidFill>
                  <a:srgbClr val="FF0000"/>
                </a:solidFill>
              </a:rPr>
              <a:t>1520</a:t>
            </a:r>
            <a:r>
              <a:rPr lang="en-US" altLang="en-US" sz="4000" dirty="0" smtClean="0"/>
              <a:t>, in </a:t>
            </a:r>
            <a:r>
              <a:rPr lang="en-US" altLang="en-US" sz="4000" dirty="0" smtClean="0">
                <a:solidFill>
                  <a:srgbClr val="FF0000"/>
                </a:solidFill>
              </a:rPr>
              <a:t>Germany</a:t>
            </a:r>
            <a:r>
              <a:rPr lang="en-US" altLang="en-US" sz="4000" dirty="0" smtClean="0"/>
              <a:t> appealed the Christian nobility of the German nation to </a:t>
            </a:r>
            <a:r>
              <a:rPr lang="en-US" altLang="en-US" sz="4000" dirty="0" smtClean="0">
                <a:solidFill>
                  <a:srgbClr val="FF0000"/>
                </a:solidFill>
              </a:rPr>
              <a:t>ban beggary </a:t>
            </a:r>
            <a:r>
              <a:rPr lang="en-US" altLang="en-US" sz="4000" dirty="0" smtClean="0"/>
              <a:t>and to arrange a ‘</a:t>
            </a:r>
            <a:r>
              <a:rPr lang="en-US" altLang="en-US" sz="8800" dirty="0" smtClean="0">
                <a:solidFill>
                  <a:srgbClr val="FF0000"/>
                </a:solidFill>
              </a:rPr>
              <a:t>common chest</a:t>
            </a:r>
            <a:r>
              <a:rPr lang="en-US" altLang="en-US" sz="4000" dirty="0" smtClean="0"/>
              <a:t>’ to </a:t>
            </a:r>
            <a:r>
              <a:rPr lang="en-US" altLang="en-US" sz="4000" dirty="0" smtClean="0">
                <a:solidFill>
                  <a:srgbClr val="FF0000"/>
                </a:solidFill>
              </a:rPr>
              <a:t>collect money, food and clothes </a:t>
            </a:r>
            <a:r>
              <a:rPr lang="en-US" altLang="en-US" sz="4000" dirty="0" smtClean="0"/>
              <a:t>for distribution among the needy and destitute</a:t>
            </a:r>
            <a:r>
              <a:rPr lang="en-US" alt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558086" y="457200"/>
            <a:ext cx="10045542" cy="5638800"/>
          </a:xfrm>
        </p:spPr>
        <p:txBody>
          <a:bodyPr/>
          <a:lstStyle/>
          <a:p>
            <a:r>
              <a:rPr lang="en-US" altLang="en-US" sz="3600" dirty="0" smtClean="0"/>
              <a:t>He </a:t>
            </a:r>
            <a:r>
              <a:rPr lang="en-US" altLang="en-US" sz="3600" dirty="0" smtClean="0">
                <a:solidFill>
                  <a:srgbClr val="FF0000"/>
                </a:solidFill>
              </a:rPr>
              <a:t>appealed</a:t>
            </a:r>
            <a:r>
              <a:rPr lang="en-US" altLang="en-US" sz="3600" dirty="0" smtClean="0"/>
              <a:t> that regular </a:t>
            </a:r>
            <a:r>
              <a:rPr lang="en-US" altLang="en-US" sz="3600" dirty="0" smtClean="0">
                <a:solidFill>
                  <a:srgbClr val="FF0000"/>
                </a:solidFill>
              </a:rPr>
              <a:t>donations</a:t>
            </a:r>
            <a:r>
              <a:rPr lang="en-US" altLang="en-US" sz="3600" dirty="0" smtClean="0"/>
              <a:t> be made in addition to the voluntary contribution to these chests</a:t>
            </a:r>
            <a:r>
              <a:rPr lang="en-US" altLang="en-US" sz="2800" dirty="0" smtClean="0"/>
              <a:t>. </a:t>
            </a:r>
          </a:p>
          <a:p>
            <a:r>
              <a:rPr lang="en-US" altLang="en-US" sz="3600" dirty="0" smtClean="0"/>
              <a:t>In a sense this was the recognition of the </a:t>
            </a:r>
            <a:r>
              <a:rPr lang="en-US" altLang="en-US" sz="3600" dirty="0" smtClean="0">
                <a:solidFill>
                  <a:srgbClr val="FF0000"/>
                </a:solidFill>
              </a:rPr>
              <a:t>community responsibility </a:t>
            </a:r>
            <a:r>
              <a:rPr lang="en-US" altLang="en-US" sz="3600" dirty="0" smtClean="0"/>
              <a:t>to support and maintain its own poor. </a:t>
            </a:r>
          </a:p>
          <a:p>
            <a:r>
              <a:rPr lang="en-US" altLang="en-US" sz="3600" dirty="0" smtClean="0"/>
              <a:t>This did little to change the social conditions of destitute families</a:t>
            </a:r>
            <a:r>
              <a:rPr lang="en-US" altLang="en-US" dirty="0" smtClean="0"/>
              <a:t> </a:t>
            </a:r>
          </a:p>
          <a:p>
            <a:pPr eaLnBrk="1" hangingPunct="1">
              <a:buFont typeface="Wingdings 2" pitchFamily="18" charset="2"/>
              <a:buChar char=""/>
            </a:pP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smtClean="0"/>
              <a:t>Welfare Legislation during 14</a:t>
            </a:r>
            <a:r>
              <a:rPr lang="en-US" altLang="en-US" b="1" baseline="30000" dirty="0" smtClean="0"/>
              <a:t>th</a:t>
            </a:r>
            <a:r>
              <a:rPr lang="en-US" altLang="en-US" b="1" dirty="0" smtClean="0"/>
              <a:t>-16</a:t>
            </a:r>
            <a:r>
              <a:rPr lang="en-US" altLang="en-US" b="1" baseline="30000" dirty="0" smtClean="0"/>
              <a:t>th</a:t>
            </a:r>
            <a:r>
              <a:rPr lang="en-US" altLang="en-US" b="1" dirty="0" smtClean="0"/>
              <a:t> century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b="1" u="sng" dirty="0" smtClean="0"/>
              <a:t>1349</a:t>
            </a:r>
            <a:r>
              <a:rPr lang="en-US" altLang="en-US" dirty="0" smtClean="0"/>
              <a:t>—the first poor law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b="1" u="sng" dirty="0" smtClean="0"/>
              <a:t>1531</a:t>
            </a:r>
            <a:r>
              <a:rPr lang="en-US" altLang="en-US" dirty="0" smtClean="0"/>
              <a:t>—licensing beggars in specified areas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b="1" u="sng" dirty="0" smtClean="0"/>
              <a:t>1536</a:t>
            </a:r>
            <a:r>
              <a:rPr lang="en-US" altLang="en-US" dirty="0" smtClean="0"/>
              <a:t>—confiscation of  all the church properties and resulting laws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b="1" u="sng" dirty="0" smtClean="0"/>
              <a:t>1562</a:t>
            </a:r>
            <a:r>
              <a:rPr lang="en-US" altLang="en-US" dirty="0" smtClean="0"/>
              <a:t>—Statute of Artificers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1563</a:t>
            </a:r>
            <a:r>
              <a:rPr lang="en-US" dirty="0" smtClean="0"/>
              <a:t>—Weekly Tax</a:t>
            </a:r>
            <a:endParaRPr lang="en-US" alt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b="1" u="sng" dirty="0" smtClean="0"/>
              <a:t>1572</a:t>
            </a:r>
            <a:r>
              <a:rPr lang="en-US" altLang="en-US" dirty="0" smtClean="0"/>
              <a:t>—the parliament imposing a tax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b="1" u="sng" dirty="0" smtClean="0"/>
              <a:t>1576</a:t>
            </a:r>
            <a:r>
              <a:rPr lang="en-US" altLang="en-US" dirty="0" smtClean="0"/>
              <a:t>—House of Correction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b="1" u="sng" dirty="0" smtClean="0"/>
              <a:t>1597</a:t>
            </a:r>
            <a:r>
              <a:rPr lang="en-US" altLang="en-US" dirty="0" smtClean="0"/>
              <a:t>—provided for the appointment of church wardens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homa"/>
                <a:cs typeface="Trebuchet MS" pitchFamily="34" charset="0"/>
              </a:rPr>
              <a:t>THE FIRST WELFARE ENACTMENT IN ENGLAND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04056" y="1676400"/>
            <a:ext cx="4800600" cy="5181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05000"/>
              </a:lnSpc>
            </a:pPr>
            <a:r>
              <a:rPr lang="en-US" altLang="en-US" sz="2800" b="1" u="sng" dirty="0" smtClean="0"/>
              <a:t>1349, STATUTE OF LABOUR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en-US" sz="2800" dirty="0" smtClean="0"/>
              <a:t>The first poor law in England was based on a national catastrophe. 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en-US" sz="2800" dirty="0" smtClean="0"/>
              <a:t>In </a:t>
            </a:r>
            <a:r>
              <a:rPr lang="en-US" altLang="en-US" sz="2800" dirty="0" smtClean="0">
                <a:solidFill>
                  <a:srgbClr val="FF0000"/>
                </a:solidFill>
              </a:rPr>
              <a:t>1348</a:t>
            </a:r>
            <a:r>
              <a:rPr lang="en-US" altLang="en-US" sz="2800" dirty="0" smtClean="0"/>
              <a:t> plague or ‘</a:t>
            </a:r>
            <a:r>
              <a:rPr lang="en-US" altLang="en-US" sz="7100" b="1" dirty="0" smtClean="0">
                <a:solidFill>
                  <a:srgbClr val="FF0000"/>
                </a:solidFill>
              </a:rPr>
              <a:t>B</a:t>
            </a:r>
            <a:r>
              <a:rPr lang="en-US" altLang="en-US" sz="2800" dirty="0" smtClean="0">
                <a:solidFill>
                  <a:srgbClr val="FF0000"/>
                </a:solidFill>
              </a:rPr>
              <a:t>lack </a:t>
            </a:r>
            <a:r>
              <a:rPr lang="en-US" altLang="en-US" sz="7700" b="1" dirty="0" smtClean="0">
                <a:solidFill>
                  <a:srgbClr val="FF0000"/>
                </a:solidFill>
              </a:rPr>
              <a:t>D</a:t>
            </a:r>
            <a:r>
              <a:rPr lang="en-US" altLang="en-US" sz="2800" dirty="0" smtClean="0">
                <a:solidFill>
                  <a:srgbClr val="FF0000"/>
                </a:solidFill>
              </a:rPr>
              <a:t>eath</a:t>
            </a:r>
            <a:r>
              <a:rPr lang="en-US" altLang="en-US" sz="2800" dirty="0" smtClean="0"/>
              <a:t>’ was caused by infected rats brought from Levant Greece, on a ship. 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en-US" sz="2800" dirty="0" smtClean="0"/>
              <a:t>This plague  </a:t>
            </a:r>
            <a:r>
              <a:rPr lang="en-US" altLang="en-US" sz="2800" dirty="0" smtClean="0">
                <a:solidFill>
                  <a:srgbClr val="FF0000"/>
                </a:solidFill>
              </a:rPr>
              <a:t>killed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two third of the entire English population </a:t>
            </a:r>
            <a:r>
              <a:rPr lang="en-US" altLang="en-US" sz="2800" dirty="0" smtClean="0"/>
              <a:t>within </a:t>
            </a:r>
            <a:r>
              <a:rPr lang="en-US" altLang="en-US" sz="2800" dirty="0" smtClean="0">
                <a:solidFill>
                  <a:srgbClr val="FF0000"/>
                </a:solidFill>
              </a:rPr>
              <a:t>two years</a:t>
            </a:r>
            <a:r>
              <a:rPr lang="en-US" altLang="en-US" sz="2800" dirty="0" smtClean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4656" y="4114800"/>
            <a:ext cx="5628468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8" name="AutoShape 4" descr="https://www.nyoooz.com/img-uploads/black%20death%2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1113" y="0"/>
            <a:ext cx="4800600" cy="5416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78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6495256" cy="1638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0"/>
            <a:ext cx="6324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 flipH="1">
            <a:off x="3142456" y="21336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3256" y="4482860"/>
            <a:ext cx="4495800" cy="2375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399256" y="304800"/>
            <a:ext cx="5867400" cy="640080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5000"/>
              </a:lnSpc>
            </a:pPr>
            <a:r>
              <a:rPr lang="en-US" altLang="en-US" sz="3600" dirty="0" smtClean="0"/>
              <a:t>This situation resulted in extreme </a:t>
            </a:r>
            <a:r>
              <a:rPr lang="en-US" altLang="en-US" sz="3600" dirty="0" smtClean="0">
                <a:solidFill>
                  <a:srgbClr val="FF0000"/>
                </a:solidFill>
              </a:rPr>
              <a:t>shortage of laborers </a:t>
            </a:r>
            <a:r>
              <a:rPr lang="en-US" altLang="en-US" sz="3600" dirty="0" smtClean="0"/>
              <a:t>for </a:t>
            </a:r>
            <a:r>
              <a:rPr lang="en-US" altLang="en-US" sz="3600" dirty="0" smtClean="0">
                <a:solidFill>
                  <a:srgbClr val="FF0000"/>
                </a:solidFill>
              </a:rPr>
              <a:t>agriculture </a:t>
            </a:r>
            <a:r>
              <a:rPr lang="en-US" altLang="en-US" sz="3600" dirty="0" smtClean="0"/>
              <a:t>purpose</a:t>
            </a:r>
            <a:r>
              <a:rPr lang="en-US" altLang="en-US" sz="4000" dirty="0" smtClean="0"/>
              <a:t>. 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en-US" sz="3600" dirty="0" smtClean="0"/>
              <a:t>As a result of the shortage of laborers the </a:t>
            </a:r>
            <a:r>
              <a:rPr lang="en-US" altLang="en-US" sz="3600" dirty="0" smtClean="0">
                <a:solidFill>
                  <a:srgbClr val="FF0000"/>
                </a:solidFill>
              </a:rPr>
              <a:t>wages</a:t>
            </a:r>
            <a:r>
              <a:rPr lang="en-US" altLang="en-US" sz="3600" dirty="0" smtClean="0"/>
              <a:t> also shot-up which was resisted by the landed class. 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en-US" sz="3600" dirty="0" smtClean="0"/>
              <a:t>On the insistence of the landed </a:t>
            </a:r>
            <a:r>
              <a:rPr lang="en-US" altLang="en-US" sz="3600" dirty="0" smtClean="0">
                <a:solidFill>
                  <a:srgbClr val="FF0000"/>
                </a:solidFill>
              </a:rPr>
              <a:t>aristocracy</a:t>
            </a:r>
            <a:r>
              <a:rPr lang="en-US" altLang="en-US" sz="3600" dirty="0" smtClean="0"/>
              <a:t>, </a:t>
            </a:r>
            <a:r>
              <a:rPr lang="en-US" altLang="en-US" sz="3600" dirty="0" smtClean="0">
                <a:solidFill>
                  <a:srgbClr val="FF0000"/>
                </a:solidFill>
              </a:rPr>
              <a:t>King Edward –III </a:t>
            </a:r>
            <a:r>
              <a:rPr lang="en-US" altLang="en-US" sz="3600" dirty="0" smtClean="0"/>
              <a:t>issued the first statute called the 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en-US" sz="3600" dirty="0" smtClean="0"/>
              <a:t>“</a:t>
            </a:r>
            <a:r>
              <a:rPr lang="en-US" altLang="en-US" sz="3600" dirty="0" smtClean="0">
                <a:solidFill>
                  <a:srgbClr val="FF0000"/>
                </a:solidFill>
              </a:rPr>
              <a:t>Statute of </a:t>
            </a:r>
            <a:r>
              <a:rPr lang="en-US" altLang="en-US" sz="3600" dirty="0" err="1" smtClean="0">
                <a:solidFill>
                  <a:srgbClr val="FF0000"/>
                </a:solidFill>
              </a:rPr>
              <a:t>Labourers</a:t>
            </a:r>
            <a:r>
              <a:rPr lang="en-US" altLang="en-US" sz="3600" dirty="0" smtClean="0">
                <a:solidFill>
                  <a:srgbClr val="FF0000"/>
                </a:solidFill>
              </a:rPr>
              <a:t>  of 1349</a:t>
            </a:r>
            <a:r>
              <a:rPr lang="en-US" altLang="en-US" sz="3600" dirty="0" smtClean="0"/>
              <a:t>”. </a:t>
            </a:r>
          </a:p>
          <a:p>
            <a:pPr eaLnBrk="1" hangingPunct="1"/>
            <a:endParaRPr lang="en-US" altLang="en-US" sz="36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780256" y="5410200"/>
            <a:ext cx="51054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7920" y="61047"/>
            <a:ext cx="4953793" cy="679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Medieval Europe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279043" y="1806576"/>
            <a:ext cx="10696642" cy="474662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4000" dirty="0" smtClean="0"/>
              <a:t>The present day </a:t>
            </a:r>
            <a:r>
              <a:rPr lang="en-US" sz="4000" dirty="0" smtClean="0">
                <a:solidFill>
                  <a:srgbClr val="FF0000"/>
                </a:solidFill>
              </a:rPr>
              <a:t>Europe </a:t>
            </a:r>
            <a:r>
              <a:rPr lang="en-US" sz="4000" dirty="0" smtClean="0"/>
              <a:t>was not so </a:t>
            </a:r>
            <a:r>
              <a:rPr lang="en-US" sz="4000" dirty="0" smtClean="0">
                <a:latin typeface="Modern No. 20" pitchFamily="18" charset="0"/>
              </a:rPr>
              <a:t>advanced</a:t>
            </a:r>
            <a:r>
              <a:rPr lang="en-US" sz="4000" dirty="0" smtClean="0"/>
              <a:t> during </a:t>
            </a:r>
            <a:r>
              <a:rPr lang="en-US" sz="4000" b="1" u="sng" dirty="0" smtClean="0">
                <a:solidFill>
                  <a:srgbClr val="FF0000"/>
                </a:solidFill>
              </a:rPr>
              <a:t>medieval </a:t>
            </a:r>
            <a:r>
              <a:rPr lang="en-US" sz="4000" dirty="0" smtClean="0">
                <a:solidFill>
                  <a:srgbClr val="FF0000"/>
                </a:solidFill>
              </a:rPr>
              <a:t>era</a:t>
            </a:r>
            <a:r>
              <a:rPr lang="en-US" sz="4000" dirty="0" smtClean="0"/>
              <a:t>, rather   the countries and states faced with the </a:t>
            </a:r>
            <a:r>
              <a:rPr lang="en-US" sz="4000" dirty="0" smtClean="0">
                <a:solidFill>
                  <a:srgbClr val="FF0000"/>
                </a:solidFill>
                <a:latin typeface="Ravie" pitchFamily="82" charset="0"/>
              </a:rPr>
              <a:t>worst</a:t>
            </a:r>
            <a:r>
              <a:rPr lang="en-US" sz="4000" dirty="0" smtClean="0">
                <a:solidFill>
                  <a:srgbClr val="FF0000"/>
                </a:solidFill>
              </a:rPr>
              <a:t> type of Socio-economic problems</a:t>
            </a:r>
            <a:r>
              <a:rPr lang="en-US" sz="4000" dirty="0" smtClean="0"/>
              <a:t>, so big that the states could not solve these problems for  centuries</a:t>
            </a:r>
            <a:r>
              <a:rPr lang="en-US" dirty="0" smtClean="0"/>
              <a:t>. 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28256" y="6172200"/>
            <a:ext cx="282526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 smtClean="0"/>
              <a:t>AD 350 to 1450 in Europe</a:t>
            </a:r>
            <a:endParaRPr lang="en-US" u="sng" dirty="0"/>
          </a:p>
        </p:txBody>
      </p:sp>
      <p:sp>
        <p:nvSpPr>
          <p:cNvPr id="5" name="Pentagon 4"/>
          <p:cNvSpPr/>
          <p:nvPr/>
        </p:nvSpPr>
        <p:spPr>
          <a:xfrm>
            <a:off x="399256" y="5934670"/>
            <a:ext cx="3276600" cy="92333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 dirty="0" smtClean="0"/>
              <a:t>medieval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r>
              <a:rPr lang="en-US" i="1" dirty="0" smtClean="0"/>
              <a:t>medium</a:t>
            </a:r>
            <a:r>
              <a:rPr lang="en-US" dirty="0" smtClean="0"/>
              <a:t> (middle) </a:t>
            </a:r>
          </a:p>
          <a:p>
            <a:r>
              <a:rPr lang="en-US" i="1" dirty="0" err="1" smtClean="0"/>
              <a:t>aevum</a:t>
            </a:r>
            <a:r>
              <a:rPr lang="en-US" dirty="0" smtClean="0"/>
              <a:t> (age)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13856" y="5068669"/>
            <a:ext cx="528080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/>
              <a:t>Renaissance</a:t>
            </a:r>
            <a:r>
              <a:rPr lang="en-US" dirty="0" smtClean="0"/>
              <a:t> 14</a:t>
            </a:r>
            <a:r>
              <a:rPr lang="en-US" baseline="30000" dirty="0" smtClean="0"/>
              <a:t>th</a:t>
            </a:r>
            <a:r>
              <a:rPr lang="en-US" dirty="0" smtClean="0"/>
              <a:t>, 15</a:t>
            </a:r>
            <a:r>
              <a:rPr lang="en-US" baseline="30000" dirty="0" smtClean="0"/>
              <a:t>th,</a:t>
            </a:r>
            <a:r>
              <a:rPr lang="en-US" dirty="0" smtClean="0"/>
              <a:t> 16</a:t>
            </a:r>
            <a:r>
              <a:rPr lang="en-US" baseline="30000" dirty="0" smtClean="0"/>
              <a:t>th</a:t>
            </a:r>
            <a:r>
              <a:rPr lang="en-US" dirty="0" smtClean="0"/>
              <a:t> Century Europe. </a:t>
            </a:r>
          </a:p>
          <a:p>
            <a:r>
              <a:rPr lang="en-US" dirty="0" smtClean="0"/>
              <a:t>Greek and their own age is advanced and civilized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76256" y="5934670"/>
            <a:ext cx="413305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n-US" dirty="0" smtClean="0"/>
              <a:t>Early Middle Ages: 350 to 1050;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dirty="0" smtClean="0"/>
              <a:t>High Middle Ages:1050 to 1300;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dirty="0" smtClean="0"/>
              <a:t>Late Middle Ages: 300 to about 1450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876800"/>
            <a:ext cx="11161713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558086" y="609600"/>
            <a:ext cx="10045542" cy="54864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</a:pPr>
            <a:r>
              <a:rPr lang="en-US" altLang="en-US" sz="3600" dirty="0" smtClean="0"/>
              <a:t>It ordered that ;</a:t>
            </a: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4400" i="1" dirty="0" smtClean="0"/>
              <a:t>Able-bodied laborers without means must accept </a:t>
            </a:r>
            <a:r>
              <a:rPr lang="en-US" altLang="en-US" sz="4400" b="1" i="1" u="sng" dirty="0" smtClean="0">
                <a:solidFill>
                  <a:srgbClr val="FF0000"/>
                </a:solidFill>
              </a:rPr>
              <a:t>employment</a:t>
            </a:r>
            <a:r>
              <a:rPr lang="en-US" altLang="en-US" sz="4400" i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i="1" dirty="0" smtClean="0"/>
              <a:t>from </a:t>
            </a:r>
            <a:r>
              <a:rPr lang="en-US" altLang="en-US" sz="4400" i="1" dirty="0" smtClean="0">
                <a:solidFill>
                  <a:srgbClr val="FF0000"/>
                </a:solidFill>
              </a:rPr>
              <a:t>any master </a:t>
            </a:r>
            <a:r>
              <a:rPr lang="en-US" altLang="en-US" sz="4400" i="1" dirty="0" smtClean="0"/>
              <a:t>willing to hire them and </a:t>
            </a: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4400" b="1" i="1" u="sng" dirty="0" smtClean="0">
                <a:solidFill>
                  <a:srgbClr val="FF0000"/>
                </a:solidFill>
              </a:rPr>
              <a:t>forbade</a:t>
            </a:r>
            <a:r>
              <a:rPr lang="en-US" altLang="en-US" sz="4400" i="1" dirty="0" smtClean="0"/>
              <a:t> them to leave their parish. </a:t>
            </a: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4400" i="1" dirty="0" smtClean="0">
                <a:solidFill>
                  <a:srgbClr val="FF0000"/>
                </a:solidFill>
              </a:rPr>
              <a:t>Citizens </a:t>
            </a:r>
            <a:r>
              <a:rPr lang="en-US" altLang="en-US" sz="4400" i="1" dirty="0" smtClean="0"/>
              <a:t>were </a:t>
            </a:r>
            <a:r>
              <a:rPr lang="en-US" altLang="en-US" sz="4400" i="1" dirty="0" smtClean="0">
                <a:solidFill>
                  <a:srgbClr val="FF0000"/>
                </a:solidFill>
              </a:rPr>
              <a:t>not </a:t>
            </a:r>
            <a:r>
              <a:rPr lang="en-US" altLang="en-US" sz="4400" i="1" dirty="0" smtClean="0"/>
              <a:t>allowed to give </a:t>
            </a:r>
            <a:r>
              <a:rPr lang="en-US" altLang="en-US" sz="4400" b="1" i="1" u="sng" dirty="0" smtClean="0">
                <a:solidFill>
                  <a:srgbClr val="FF0000"/>
                </a:solidFill>
              </a:rPr>
              <a:t>alms</a:t>
            </a:r>
            <a:r>
              <a:rPr lang="en-US" altLang="en-US" sz="4400" i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i="1" dirty="0" smtClean="0"/>
              <a:t>to </a:t>
            </a:r>
            <a:r>
              <a:rPr lang="en-US" altLang="en-US" sz="4400" i="1" dirty="0" smtClean="0">
                <a:solidFill>
                  <a:srgbClr val="FF0000"/>
                </a:solidFill>
              </a:rPr>
              <a:t>able-bodied beggars</a:t>
            </a:r>
            <a:r>
              <a:rPr lang="en-US" altLang="en-US" sz="4400" i="1" dirty="0" smtClean="0"/>
              <a:t>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4656" y="304800"/>
            <a:ext cx="5194109" cy="715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Statute of </a:t>
            </a:r>
            <a:r>
              <a:rPr lang="en-US" sz="3600" dirty="0" err="1" smtClean="0"/>
              <a:t>Labourers</a:t>
            </a:r>
            <a:r>
              <a:rPr lang="en-US" sz="3600" dirty="0" smtClean="0"/>
              <a:t>, 1349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punishment, put in 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7640" y="1"/>
            <a:ext cx="4464072" cy="4419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88" y="457200"/>
            <a:ext cx="6622968" cy="609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Very </a:t>
            </a:r>
            <a:r>
              <a:rPr lang="en-US" altLang="en-US" dirty="0" smtClean="0">
                <a:solidFill>
                  <a:srgbClr val="FF0000"/>
                </a:solidFill>
              </a:rPr>
              <a:t>cruel punishment </a:t>
            </a:r>
            <a:r>
              <a:rPr lang="en-US" altLang="en-US" dirty="0" smtClean="0"/>
              <a:t>such as  being 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/>
              <a:t>put into the stock, 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/>
              <a:t>whipping, 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/>
              <a:t>mutilating by cutting the nose and ears, 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/>
              <a:t>branding, and 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/>
              <a:t>finally hanging the able-bodied beggars </a:t>
            </a:r>
          </a:p>
          <a:p>
            <a:pPr marL="571500" indent="-514350">
              <a:lnSpc>
                <a:spcPct val="90000"/>
              </a:lnSpc>
            </a:pPr>
            <a:r>
              <a:rPr lang="en-US" altLang="en-US" dirty="0" smtClean="0"/>
              <a:t>was ordered.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This law was designed to </a:t>
            </a:r>
            <a:r>
              <a:rPr lang="en-US" altLang="en-US" dirty="0" smtClean="0">
                <a:solidFill>
                  <a:srgbClr val="FF0000"/>
                </a:solidFill>
              </a:rPr>
              <a:t>prevent vagrancy and beggary </a:t>
            </a:r>
            <a:r>
              <a:rPr lang="en-US" altLang="en-US" dirty="0" smtClean="0"/>
              <a:t>and to force the rural laborers to stay on the lands and was the first to replace the </a:t>
            </a:r>
            <a:r>
              <a:rPr lang="en-US" altLang="en-US" dirty="0" smtClean="0">
                <a:solidFill>
                  <a:srgbClr val="FF0000"/>
                </a:solidFill>
              </a:rPr>
              <a:t>clerical</a:t>
            </a:r>
            <a:r>
              <a:rPr lang="en-US" altLang="en-US" dirty="0" smtClean="0"/>
              <a:t> orders by </a:t>
            </a:r>
            <a:r>
              <a:rPr lang="en-US" altLang="en-US" dirty="0" smtClean="0">
                <a:solidFill>
                  <a:srgbClr val="FF0000"/>
                </a:solidFill>
              </a:rPr>
              <a:t>secular </a:t>
            </a:r>
            <a:r>
              <a:rPr lang="en-US" altLang="en-US" dirty="0" smtClean="0"/>
              <a:t>trends, from </a:t>
            </a:r>
            <a:r>
              <a:rPr lang="en-US" altLang="en-US" dirty="0" smtClean="0">
                <a:solidFill>
                  <a:srgbClr val="FF0000"/>
                </a:solidFill>
              </a:rPr>
              <a:t>church </a:t>
            </a:r>
            <a:r>
              <a:rPr lang="en-US" altLang="en-US" dirty="0" smtClean="0"/>
              <a:t>to the </a:t>
            </a:r>
            <a:r>
              <a:rPr lang="en-US" altLang="en-US" dirty="0" smtClean="0">
                <a:solidFill>
                  <a:srgbClr val="FF0000"/>
                </a:solidFill>
              </a:rPr>
              <a:t>state</a:t>
            </a:r>
            <a:r>
              <a:rPr lang="en-US" altLang="en-US" sz="3600" dirty="0" smtClean="0"/>
              <a:t>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04656" y="304800"/>
            <a:ext cx="5194109" cy="7150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Statute of </a:t>
            </a:r>
            <a:r>
              <a:rPr lang="en-US" sz="3600" dirty="0" err="1" smtClean="0"/>
              <a:t>Labourers</a:t>
            </a:r>
            <a:r>
              <a:rPr lang="en-US" sz="3600" dirty="0" smtClean="0"/>
              <a:t>, 1349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558086" y="1752600"/>
            <a:ext cx="10045542" cy="4876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200" dirty="0" smtClean="0"/>
              <a:t>During 15th century another </a:t>
            </a:r>
            <a:r>
              <a:rPr lang="en-US" altLang="en-US" sz="3200" dirty="0" smtClean="0">
                <a:solidFill>
                  <a:srgbClr val="FF0000"/>
                </a:solidFill>
              </a:rPr>
              <a:t>economic change </a:t>
            </a:r>
            <a:r>
              <a:rPr lang="en-US" altLang="en-US" sz="3200" dirty="0" smtClean="0"/>
              <a:t>happened in England. </a:t>
            </a:r>
          </a:p>
          <a:p>
            <a:pPr eaLnBrk="1" hangingPunct="1"/>
            <a:r>
              <a:rPr lang="en-US" altLang="en-US" sz="3200" dirty="0" smtClean="0"/>
              <a:t>During this period the </a:t>
            </a:r>
            <a:r>
              <a:rPr lang="en-US" altLang="en-US" sz="3200" b="1" u="sng" dirty="0" smtClean="0">
                <a:solidFill>
                  <a:srgbClr val="FF0000"/>
                </a:solidFill>
              </a:rPr>
              <a:t>woolen industry </a:t>
            </a:r>
            <a:r>
              <a:rPr lang="en-US" altLang="en-US" sz="3200" dirty="0" smtClean="0"/>
              <a:t>came into being. It was </a:t>
            </a:r>
            <a:r>
              <a:rPr lang="en-US" altLang="en-US" sz="3200" dirty="0" smtClean="0">
                <a:solidFill>
                  <a:srgbClr val="FF0000"/>
                </a:solidFill>
              </a:rPr>
              <a:t>more profitable </a:t>
            </a:r>
            <a:r>
              <a:rPr lang="en-US" altLang="en-US" sz="3200" dirty="0" smtClean="0"/>
              <a:t>than agriculture. </a:t>
            </a:r>
          </a:p>
          <a:p>
            <a:r>
              <a:rPr lang="en-US" altLang="en-US" sz="5200" b="1" dirty="0" smtClean="0"/>
              <a:t>Agricultural </a:t>
            </a:r>
            <a:r>
              <a:rPr lang="en-US" altLang="en-US" sz="3200" dirty="0" smtClean="0"/>
              <a:t>lands were converted into </a:t>
            </a:r>
            <a:r>
              <a:rPr lang="en-US" altLang="en-US" sz="7100" b="1" dirty="0" smtClean="0"/>
              <a:t>pasture </a:t>
            </a:r>
            <a:r>
              <a:rPr lang="en-US" altLang="en-US" sz="3200" dirty="0" smtClean="0"/>
              <a:t>lands and </a:t>
            </a:r>
            <a:r>
              <a:rPr lang="en-US" altLang="en-US" dirty="0" smtClean="0"/>
              <a:t>big </a:t>
            </a:r>
            <a:r>
              <a:rPr lang="en-US" altLang="en-US" dirty="0" smtClean="0">
                <a:solidFill>
                  <a:srgbClr val="FF0000"/>
                </a:solidFill>
              </a:rPr>
              <a:t>herds of sheep  </a:t>
            </a:r>
            <a:r>
              <a:rPr lang="en-US" altLang="en-US" dirty="0" smtClean="0"/>
              <a:t>were  kept by the land owners. </a:t>
            </a:r>
          </a:p>
          <a:p>
            <a:r>
              <a:rPr lang="en-US" altLang="en-US" dirty="0" smtClean="0"/>
              <a:t>For keeping herds of sheep very </a:t>
            </a:r>
            <a:r>
              <a:rPr lang="en-US" altLang="en-US" dirty="0" smtClean="0">
                <a:solidFill>
                  <a:srgbClr val="FF0000"/>
                </a:solidFill>
              </a:rPr>
              <a:t>few workers </a:t>
            </a:r>
            <a:r>
              <a:rPr lang="en-US" altLang="en-US" dirty="0" smtClean="0"/>
              <a:t>were needed as compared to tilling the lands.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27856" y="228600"/>
            <a:ext cx="982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1" hangingPunct="1"/>
            <a:r>
              <a:rPr lang="en-US" altLang="en-US" sz="3600" u="sng" dirty="0" smtClean="0"/>
              <a:t>1531</a:t>
            </a:r>
            <a:r>
              <a:rPr lang="en-US" altLang="en-US" sz="3600" dirty="0" smtClean="0"/>
              <a:t>- Punishment of Beggars and Vagabonds Statute| licensing beggars in specified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551656" y="762000"/>
            <a:ext cx="6781801" cy="57912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3600" dirty="0" smtClean="0"/>
              <a:t>This gave birth to another wave of </a:t>
            </a:r>
            <a:r>
              <a:rPr lang="en-US" altLang="en-US" sz="5400" dirty="0" smtClean="0">
                <a:solidFill>
                  <a:srgbClr val="FF0000"/>
                </a:solidFill>
              </a:rPr>
              <a:t>unemployment </a:t>
            </a:r>
            <a:r>
              <a:rPr lang="en-US" altLang="en-US" sz="3600" dirty="0" smtClean="0"/>
              <a:t>and </a:t>
            </a:r>
            <a:r>
              <a:rPr lang="en-US" altLang="en-US" sz="6600" dirty="0" smtClean="0"/>
              <a:t>poverty</a:t>
            </a:r>
            <a:r>
              <a:rPr lang="en-US" altLang="en-US" sz="3600" dirty="0" smtClean="0"/>
              <a:t>. </a:t>
            </a:r>
          </a:p>
          <a:p>
            <a:pPr eaLnBrk="1" hangingPunct="1"/>
            <a:r>
              <a:rPr lang="en-US" altLang="en-US" sz="3600" dirty="0" smtClean="0"/>
              <a:t>Consequently, many </a:t>
            </a:r>
            <a:r>
              <a:rPr lang="en-US" altLang="en-US" sz="3600" dirty="0" smtClean="0">
                <a:solidFill>
                  <a:srgbClr val="FF0000"/>
                </a:solidFill>
              </a:rPr>
              <a:t>agricultural laborers </a:t>
            </a:r>
            <a:r>
              <a:rPr lang="en-US" altLang="en-US" sz="3600" dirty="0" smtClean="0"/>
              <a:t>resolved to </a:t>
            </a:r>
            <a:r>
              <a:rPr lang="en-US" altLang="en-US" sz="3600" dirty="0" smtClean="0">
                <a:solidFill>
                  <a:srgbClr val="FF0000"/>
                </a:solidFill>
              </a:rPr>
              <a:t>beggary</a:t>
            </a:r>
            <a:r>
              <a:rPr lang="en-US" altLang="en-US" sz="3600" dirty="0" smtClean="0"/>
              <a:t>. </a:t>
            </a:r>
          </a:p>
          <a:p>
            <a:pPr eaLnBrk="1" hangingPunct="1"/>
            <a:r>
              <a:rPr lang="en-US" altLang="en-US" sz="3600" dirty="0" smtClean="0"/>
              <a:t>The </a:t>
            </a:r>
            <a:r>
              <a:rPr lang="en-US" altLang="en-US" sz="3600" dirty="0" smtClean="0">
                <a:solidFill>
                  <a:srgbClr val="FF0000"/>
                </a:solidFill>
              </a:rPr>
              <a:t>aged</a:t>
            </a:r>
            <a:r>
              <a:rPr lang="en-US" altLang="en-US" sz="3600" dirty="0" smtClean="0"/>
              <a:t>, the </a:t>
            </a:r>
            <a:r>
              <a:rPr lang="en-US" altLang="en-US" sz="3600" dirty="0" smtClean="0">
                <a:solidFill>
                  <a:srgbClr val="FF0000"/>
                </a:solidFill>
              </a:rPr>
              <a:t>sick</a:t>
            </a:r>
            <a:r>
              <a:rPr lang="en-US" altLang="en-US" sz="3600" dirty="0" smtClean="0"/>
              <a:t>, and the </a:t>
            </a:r>
            <a:r>
              <a:rPr lang="en-US" altLang="en-US" sz="3600" dirty="0" smtClean="0">
                <a:solidFill>
                  <a:srgbClr val="FF0000"/>
                </a:solidFill>
              </a:rPr>
              <a:t>disabled </a:t>
            </a:r>
            <a:r>
              <a:rPr lang="en-US" altLang="en-US" sz="3600" dirty="0" smtClean="0"/>
              <a:t>were suffering to the maximum. </a:t>
            </a:r>
          </a:p>
          <a:p>
            <a:pPr eaLnBrk="1" hangingPunct="1"/>
            <a:r>
              <a:rPr lang="en-US" altLang="en-US" sz="3600" dirty="0" smtClean="0"/>
              <a:t>Many people applied for help to the parish.</a:t>
            </a:r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16386" name="Picture 2" descr="16th century vagabo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1200" y="0"/>
            <a:ext cx="3890513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558086" y="152400"/>
            <a:ext cx="10045542" cy="6477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Keeping in view this situation, some reforms were introduced by </a:t>
            </a:r>
            <a:r>
              <a:rPr lang="en-US" altLang="en-US" sz="3200" dirty="0" smtClean="0">
                <a:solidFill>
                  <a:srgbClr val="FF0000"/>
                </a:solidFill>
              </a:rPr>
              <a:t>King Henry –VIII in 1531</a:t>
            </a:r>
            <a:r>
              <a:rPr lang="en-US" altLang="en-US" sz="3200" dirty="0" smtClean="0"/>
              <a:t>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800" dirty="0" smtClean="0"/>
              <a:t>It was ordered that </a:t>
            </a:r>
            <a:r>
              <a:rPr lang="en-US" altLang="en-US" sz="2800" dirty="0" smtClean="0">
                <a:solidFill>
                  <a:srgbClr val="FF0000"/>
                </a:solidFill>
              </a:rPr>
              <a:t>Mayors and Justice of Peace </a:t>
            </a:r>
            <a:r>
              <a:rPr lang="en-US" altLang="en-US" sz="2800" dirty="0" smtClean="0"/>
              <a:t>will investigate application of the </a:t>
            </a:r>
            <a:r>
              <a:rPr lang="en-US" altLang="en-US" sz="2800" dirty="0" smtClean="0">
                <a:solidFill>
                  <a:srgbClr val="FF0000"/>
                </a:solidFill>
              </a:rPr>
              <a:t>impotent beggars </a:t>
            </a:r>
            <a:r>
              <a:rPr lang="en-US" altLang="en-US" sz="2800" dirty="0" smtClean="0"/>
              <a:t>who were maintained by parish.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800" dirty="0" smtClean="0"/>
              <a:t>Such beggars were </a:t>
            </a:r>
            <a:r>
              <a:rPr lang="en-US" altLang="en-US" sz="2800" dirty="0" smtClean="0">
                <a:solidFill>
                  <a:srgbClr val="FF0000"/>
                </a:solidFill>
              </a:rPr>
              <a:t>registered and licensed </a:t>
            </a:r>
            <a:r>
              <a:rPr lang="en-US" altLang="en-US" sz="2800" dirty="0" smtClean="0"/>
              <a:t>to beg in an </a:t>
            </a:r>
            <a:r>
              <a:rPr lang="en-US" altLang="en-US" sz="2800" dirty="0" smtClean="0">
                <a:solidFill>
                  <a:srgbClr val="FF0000"/>
                </a:solidFill>
              </a:rPr>
              <a:t>assigned area</a:t>
            </a:r>
            <a:r>
              <a:rPr lang="en-US" altLang="en-US" sz="2800" dirty="0" smtClean="0"/>
              <a:t>.  </a:t>
            </a:r>
          </a:p>
          <a:p>
            <a:pPr eaLnBrk="1" hangingPunct="1"/>
            <a:r>
              <a:rPr lang="en-US" altLang="en-US" sz="3200" dirty="0" smtClean="0"/>
              <a:t>This law was the beginning of the </a:t>
            </a:r>
            <a:r>
              <a:rPr lang="en-US" altLang="en-US" sz="3200" dirty="0" smtClean="0">
                <a:solidFill>
                  <a:srgbClr val="FF0000"/>
                </a:solidFill>
              </a:rPr>
              <a:t>recognition </a:t>
            </a:r>
            <a:r>
              <a:rPr lang="en-US" altLang="en-US" sz="3200" dirty="0" smtClean="0"/>
              <a:t>of the </a:t>
            </a:r>
            <a:r>
              <a:rPr lang="en-US" altLang="en-US" sz="3200" dirty="0" smtClean="0">
                <a:solidFill>
                  <a:srgbClr val="FF0000"/>
                </a:solidFill>
              </a:rPr>
              <a:t>public responsibility </a:t>
            </a:r>
            <a:r>
              <a:rPr lang="en-US" altLang="en-US" sz="3200" dirty="0" smtClean="0"/>
              <a:t>for the poor. </a:t>
            </a:r>
          </a:p>
          <a:p>
            <a:pPr eaLnBrk="1" hangingPunct="1"/>
            <a:r>
              <a:rPr lang="en-US" altLang="en-US" sz="6600" b="1" dirty="0" smtClean="0"/>
              <a:t>Whipping </a:t>
            </a:r>
            <a:r>
              <a:rPr lang="en-US" altLang="en-US" sz="3200" dirty="0" smtClean="0"/>
              <a:t>was instigated instead of just putting in stocks.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372056" y="2133600"/>
            <a:ext cx="10618999" cy="457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u="sng" dirty="0" smtClean="0"/>
              <a:t>conflict </a:t>
            </a:r>
            <a:r>
              <a:rPr lang="en-US" dirty="0" smtClean="0"/>
              <a:t>between </a:t>
            </a:r>
            <a:r>
              <a:rPr lang="en-US" b="1" u="sng" dirty="0" smtClean="0"/>
              <a:t>Henry VIII </a:t>
            </a:r>
            <a:r>
              <a:rPr lang="en-US" dirty="0" smtClean="0"/>
              <a:t>and the </a:t>
            </a:r>
            <a:r>
              <a:rPr lang="en-US" b="1" u="sng" dirty="0" smtClean="0"/>
              <a:t>Roman Catholic Church </a:t>
            </a:r>
            <a:r>
              <a:rPr lang="en-US" dirty="0" smtClean="0"/>
              <a:t>eventually led to the seizure of Church properties by the state. Over </a:t>
            </a:r>
            <a:r>
              <a:rPr lang="en-US" b="1" u="sng" dirty="0" smtClean="0"/>
              <a:t>800 </a:t>
            </a:r>
            <a:r>
              <a:rPr lang="en-US" dirty="0" smtClean="0"/>
              <a:t>monasteries were dissolved, demolished for building materials, sold off or reclaimed as Anglican Churches.</a:t>
            </a:r>
            <a:endParaRPr lang="en-US" altLang="en-US" sz="3200" dirty="0" smtClean="0"/>
          </a:p>
          <a:p>
            <a:pPr eaLnBrk="1" hangingPunct="1"/>
            <a:r>
              <a:rPr lang="en-US" altLang="en-US" sz="3200" dirty="0" smtClean="0"/>
              <a:t>With this, the </a:t>
            </a:r>
            <a:r>
              <a:rPr lang="en-US" altLang="en-US" sz="3200" dirty="0" smtClean="0">
                <a:solidFill>
                  <a:srgbClr val="FF0000"/>
                </a:solidFill>
              </a:rPr>
              <a:t>source of support </a:t>
            </a:r>
            <a:r>
              <a:rPr lang="en-US" altLang="en-US" sz="3200" dirty="0" smtClean="0"/>
              <a:t>to many </a:t>
            </a:r>
            <a:r>
              <a:rPr lang="en-US" altLang="en-US" sz="3200" dirty="0" smtClean="0">
                <a:solidFill>
                  <a:srgbClr val="FF0000"/>
                </a:solidFill>
              </a:rPr>
              <a:t>vanished</a:t>
            </a:r>
            <a:r>
              <a:rPr lang="en-US" altLang="en-US" sz="3200" dirty="0" smtClean="0"/>
              <a:t>. </a:t>
            </a:r>
          </a:p>
          <a:p>
            <a:pPr eaLnBrk="1" hangingPunct="1"/>
            <a:r>
              <a:rPr lang="en-US" altLang="en-US" sz="3200" dirty="0" smtClean="0"/>
              <a:t>As a result of the confiscation of church property, it became necessary to provide otherwise for the relief of the poor.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256" y="304800"/>
            <a:ext cx="105918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eaLnBrk="1" hangingPunct="1"/>
            <a:r>
              <a:rPr lang="en-US" altLang="en-US" sz="3600" u="sng" dirty="0" smtClean="0"/>
              <a:t>1536:</a:t>
            </a:r>
            <a:r>
              <a:rPr lang="en-US" altLang="en-US" sz="3600" dirty="0" smtClean="0"/>
              <a:t> </a:t>
            </a:r>
            <a:r>
              <a:rPr lang="en-US" sz="3600" b="1" dirty="0" smtClean="0"/>
              <a:t>Act for Punishment of Sturdy Vagabonds and Beggars 1536| </a:t>
            </a:r>
            <a:r>
              <a:rPr lang="en-US" altLang="en-US" sz="3600" b="1" u="sng" dirty="0" smtClean="0"/>
              <a:t> </a:t>
            </a:r>
            <a:r>
              <a:rPr lang="en-US" altLang="en-US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confiscation of  all the church properties and resulting laws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558086" y="457200"/>
            <a:ext cx="10045542" cy="5638800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Char char=""/>
            </a:pPr>
            <a:r>
              <a:rPr lang="en-US" altLang="en-US" sz="2800" dirty="0" smtClean="0"/>
              <a:t>Consequently, the government of England in 1536, Under the Statute of 1536, established the first plan of public relief. It ordered that ‘</a:t>
            </a:r>
          </a:p>
          <a:p>
            <a:pPr eaLnBrk="1" hangingPunct="1">
              <a:buFont typeface="Wingdings 2" pitchFamily="18" charset="2"/>
              <a:buChar char=""/>
            </a:pPr>
            <a:endParaRPr lang="en-US" altLang="en-US" sz="2800" dirty="0" smtClean="0"/>
          </a:p>
          <a:p>
            <a:pPr eaLnBrk="1" hangingPunct="1">
              <a:buFont typeface="Wingdings 2" pitchFamily="18" charset="2"/>
              <a:buChar char=""/>
            </a:pPr>
            <a:r>
              <a:rPr lang="en-US" altLang="en-US" sz="4400" dirty="0" smtClean="0"/>
              <a:t>“</a:t>
            </a:r>
            <a:r>
              <a:rPr lang="en-US" altLang="en-US" sz="4400" i="1" u="sng" dirty="0" smtClean="0">
                <a:solidFill>
                  <a:srgbClr val="FF0000"/>
                </a:solidFill>
              </a:rPr>
              <a:t>Paupers </a:t>
            </a:r>
            <a:r>
              <a:rPr lang="en-US" altLang="en-US" sz="4400" i="1" u="sng" dirty="0" smtClean="0"/>
              <a:t>could be </a:t>
            </a:r>
            <a:r>
              <a:rPr lang="en-US" altLang="en-US" sz="4400" i="1" u="sng" dirty="0" smtClean="0">
                <a:solidFill>
                  <a:srgbClr val="FF0000"/>
                </a:solidFill>
              </a:rPr>
              <a:t>registered </a:t>
            </a:r>
            <a:r>
              <a:rPr lang="en-US" altLang="en-US" sz="4400" i="1" u="sng" dirty="0" smtClean="0"/>
              <a:t>in their parishes only after they had resided in the county for </a:t>
            </a:r>
            <a:r>
              <a:rPr lang="en-US" altLang="en-US" sz="4400" i="1" u="sng" dirty="0" smtClean="0">
                <a:solidFill>
                  <a:srgbClr val="FF0000"/>
                </a:solidFill>
              </a:rPr>
              <a:t>three years</a:t>
            </a:r>
            <a:r>
              <a:rPr lang="en-US" altLang="en-US" sz="4400" i="1" u="sng" dirty="0" smtClean="0"/>
              <a:t>. The </a:t>
            </a:r>
            <a:r>
              <a:rPr lang="en-US" altLang="en-US" sz="4400" i="1" u="sng" dirty="0" smtClean="0">
                <a:solidFill>
                  <a:srgbClr val="FF0000"/>
                </a:solidFill>
              </a:rPr>
              <a:t>parish</a:t>
            </a:r>
            <a:r>
              <a:rPr lang="en-US" altLang="en-US" sz="4400" i="1" u="sng" dirty="0" smtClean="0"/>
              <a:t> had to maintain the </a:t>
            </a:r>
            <a:r>
              <a:rPr lang="en-US" altLang="en-US" sz="4400" i="1" u="sng" dirty="0" smtClean="0">
                <a:solidFill>
                  <a:srgbClr val="FF0000"/>
                </a:solidFill>
              </a:rPr>
              <a:t>impotent poor </a:t>
            </a:r>
            <a:r>
              <a:rPr lang="en-US" altLang="en-US" sz="4400" i="1" u="sng" dirty="0" smtClean="0"/>
              <a:t>from the </a:t>
            </a:r>
            <a:r>
              <a:rPr lang="en-US" altLang="en-US" sz="4400" i="1" u="sng" dirty="0" smtClean="0">
                <a:solidFill>
                  <a:srgbClr val="FF0000"/>
                </a:solidFill>
              </a:rPr>
              <a:t>voluntary funds </a:t>
            </a:r>
            <a:r>
              <a:rPr lang="en-US" altLang="en-US" sz="4400" i="1" u="sng" dirty="0" smtClean="0"/>
              <a:t>of the parishioners through </a:t>
            </a:r>
            <a:r>
              <a:rPr lang="en-US" altLang="en-US" sz="4400" i="1" u="sng" dirty="0" smtClean="0">
                <a:solidFill>
                  <a:srgbClr val="FF0000"/>
                </a:solidFill>
              </a:rPr>
              <a:t>church collection</a:t>
            </a:r>
            <a:r>
              <a:rPr lang="en-US" altLang="en-US" sz="4400" i="1" dirty="0" smtClean="0"/>
              <a:t>.”</a:t>
            </a:r>
            <a:endParaRPr lang="en-US" alt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88" y="609600"/>
            <a:ext cx="10045542" cy="5516569"/>
          </a:xfrm>
        </p:spPr>
        <p:txBody>
          <a:bodyPr>
            <a:normAutofit/>
          </a:bodyPr>
          <a:lstStyle/>
          <a:p>
            <a:r>
              <a:rPr lang="en-US" dirty="0" smtClean="0"/>
              <a:t>The 1536 act provided </a:t>
            </a:r>
          </a:p>
          <a:p>
            <a:pPr lvl="1"/>
            <a:r>
              <a:rPr lang="en-US" dirty="0" smtClean="0"/>
              <a:t>that “sturdy*” vagabonds should be set to work after being punished. </a:t>
            </a:r>
          </a:p>
          <a:p>
            <a:pPr lvl="1"/>
            <a:r>
              <a:rPr lang="en-US" dirty="0" smtClean="0"/>
              <a:t>It also provided that local mayors, bailiffs, constables, and other officers were responsible for </a:t>
            </a:r>
            <a:r>
              <a:rPr lang="en-US" u="sng" dirty="0" smtClean="0"/>
              <a:t>ensuring that the poor </a:t>
            </a:r>
            <a:r>
              <a:rPr lang="en-US" dirty="0" smtClean="0"/>
              <a:t>in their parish </a:t>
            </a:r>
            <a:r>
              <a:rPr lang="en-US" u="sng" dirty="0" smtClean="0"/>
              <a:t>were cared for </a:t>
            </a:r>
            <a:r>
              <a:rPr lang="en-US" dirty="0" smtClean="0"/>
              <a:t>such that </a:t>
            </a:r>
            <a:r>
              <a:rPr lang="en-US" u="sng" dirty="0" smtClean="0"/>
              <a:t>they need not beg</a:t>
            </a:r>
            <a:r>
              <a:rPr lang="en-US" dirty="0" smtClean="0"/>
              <a:t>. </a:t>
            </a:r>
          </a:p>
          <a:p>
            <a:pPr lvl="2"/>
            <a:r>
              <a:rPr lang="en-US" dirty="0" smtClean="0"/>
              <a:t>Although they could not use municipal </a:t>
            </a:r>
            <a:r>
              <a:rPr lang="en-US" u="sng" dirty="0" smtClean="0"/>
              <a:t>funds </a:t>
            </a:r>
            <a:r>
              <a:rPr lang="en-US" dirty="0" smtClean="0"/>
              <a:t>nor levy a compulsory tax on the parish to raise this money, they </a:t>
            </a:r>
            <a:r>
              <a:rPr lang="en-US" u="sng" dirty="0" smtClean="0"/>
              <a:t>organized collections in a common box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In addition, </a:t>
            </a:r>
            <a:r>
              <a:rPr lang="en-US" u="sng" dirty="0" smtClean="0"/>
              <a:t>voluntary contributions </a:t>
            </a:r>
            <a:r>
              <a:rPr lang="en-US" dirty="0" smtClean="0"/>
              <a:t>to the poor </a:t>
            </a:r>
            <a:r>
              <a:rPr lang="en-US" u="sng" dirty="0" smtClean="0"/>
              <a:t>other than </a:t>
            </a:r>
            <a:r>
              <a:rPr lang="en-US" dirty="0" smtClean="0"/>
              <a:t>through the </a:t>
            </a:r>
            <a:r>
              <a:rPr lang="en-US" u="sng" dirty="0" smtClean="0"/>
              <a:t>common box </a:t>
            </a:r>
            <a:r>
              <a:rPr lang="en-US" dirty="0" smtClean="0"/>
              <a:t>were made </a:t>
            </a:r>
            <a:r>
              <a:rPr lang="en-US" u="sng" dirty="0" smtClean="0"/>
              <a:t>illegal</a:t>
            </a:r>
            <a:r>
              <a:rPr lang="en-US" dirty="0" smtClean="0"/>
              <a:t>; the goal of this latter provision was to control discriminatory giving.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02562" y="6248400"/>
            <a:ext cx="1349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*well made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Able </a:t>
            </a:r>
            <a:r>
              <a:rPr lang="en-US" altLang="en-US" dirty="0" smtClean="0">
                <a:solidFill>
                  <a:srgbClr val="FF0000"/>
                </a:solidFill>
              </a:rPr>
              <a:t>bodied beggars </a:t>
            </a:r>
            <a:r>
              <a:rPr lang="en-US" altLang="en-US" dirty="0" smtClean="0"/>
              <a:t>were </a:t>
            </a:r>
            <a:r>
              <a:rPr lang="en-US" altLang="en-US" dirty="0" smtClean="0">
                <a:solidFill>
                  <a:srgbClr val="FF0000"/>
                </a:solidFill>
              </a:rPr>
              <a:t>forced to work</a:t>
            </a:r>
            <a:r>
              <a:rPr lang="en-US" alt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olidFill>
                  <a:srgbClr val="FF0000"/>
                </a:solidFill>
              </a:rPr>
              <a:t>Idle children </a:t>
            </a:r>
            <a:r>
              <a:rPr lang="en-US" altLang="en-US" dirty="0" smtClean="0"/>
              <a:t>of age 5-14 were taken away from their parents and were </a:t>
            </a:r>
            <a:r>
              <a:rPr lang="en-US" altLang="en-US" dirty="0" smtClean="0">
                <a:solidFill>
                  <a:srgbClr val="FF0000"/>
                </a:solidFill>
              </a:rPr>
              <a:t>indentured</a:t>
            </a:r>
            <a:r>
              <a:rPr lang="en-US" altLang="en-US" dirty="0" smtClean="0"/>
              <a:t>.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altLang="en-US" dirty="0" smtClean="0">
                <a:solidFill>
                  <a:srgbClr val="FF0000"/>
                </a:solidFill>
              </a:rPr>
              <a:t>Boys </a:t>
            </a:r>
            <a:r>
              <a:rPr lang="en-US" altLang="en-US" dirty="0" smtClean="0"/>
              <a:t>of age 5-14 were indentured with </a:t>
            </a:r>
            <a:r>
              <a:rPr lang="en-US" altLang="en-US" dirty="0" smtClean="0">
                <a:solidFill>
                  <a:srgbClr val="FF0000"/>
                </a:solidFill>
              </a:rPr>
              <a:t>craftsmen</a:t>
            </a:r>
            <a:r>
              <a:rPr lang="en-US" altLang="en-US" dirty="0" smtClean="0"/>
              <a:t> in the towns to learn some technical jobs and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altLang="en-US" dirty="0" smtClean="0">
                <a:solidFill>
                  <a:srgbClr val="FF0000"/>
                </a:solidFill>
              </a:rPr>
              <a:t>Girls </a:t>
            </a:r>
            <a:r>
              <a:rPr lang="en-US" altLang="en-US" dirty="0" smtClean="0"/>
              <a:t>with wealthy people to keep them as </a:t>
            </a:r>
            <a:r>
              <a:rPr lang="en-US" altLang="en-US" dirty="0" smtClean="0">
                <a:solidFill>
                  <a:srgbClr val="FF0000"/>
                </a:solidFill>
              </a:rPr>
              <a:t>maid-servants </a:t>
            </a:r>
            <a:r>
              <a:rPr lang="en-US" altLang="en-US" dirty="0" smtClean="0"/>
              <a:t>up till the age of 21 years.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186029" y="609600"/>
            <a:ext cx="10789656" cy="5867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Char char=""/>
            </a:pPr>
            <a:r>
              <a:rPr lang="en-US" altLang="en-US" sz="3600" dirty="0" smtClean="0"/>
              <a:t>The </a:t>
            </a:r>
            <a:r>
              <a:rPr lang="en-US" altLang="en-US" sz="3600" dirty="0" smtClean="0">
                <a:solidFill>
                  <a:srgbClr val="FF0000"/>
                </a:solidFill>
              </a:rPr>
              <a:t>problems </a:t>
            </a:r>
            <a:r>
              <a:rPr lang="en-US" altLang="en-US" sz="3600" dirty="0" smtClean="0"/>
              <a:t>were </a:t>
            </a:r>
            <a:r>
              <a:rPr lang="en-US" altLang="en-US" sz="7200" dirty="0" smtClean="0">
                <a:solidFill>
                  <a:srgbClr val="FF0000"/>
                </a:solidFill>
              </a:rPr>
              <a:t>enormous </a:t>
            </a:r>
            <a:r>
              <a:rPr lang="en-US" altLang="en-US" sz="3600" dirty="0" smtClean="0">
                <a:solidFill>
                  <a:srgbClr val="FF0000"/>
                </a:solidFill>
              </a:rPr>
              <a:t>and </a:t>
            </a:r>
            <a:r>
              <a:rPr lang="en-US" altLang="en-US" sz="11500" dirty="0" smtClean="0">
                <a:solidFill>
                  <a:srgbClr val="FF0000"/>
                </a:solidFill>
              </a:rPr>
              <a:t>gigantic</a:t>
            </a:r>
            <a:r>
              <a:rPr lang="en-US" altLang="en-US" sz="3600" dirty="0" smtClean="0"/>
              <a:t>. </a:t>
            </a:r>
          </a:p>
          <a:p>
            <a:pPr eaLnBrk="1" hangingPunct="1">
              <a:buFont typeface="Wingdings 2" pitchFamily="18" charset="2"/>
              <a:buChar char=""/>
            </a:pPr>
            <a:r>
              <a:rPr lang="en-US" altLang="en-US" sz="3600" dirty="0" smtClean="0"/>
              <a:t>These problems included </a:t>
            </a:r>
            <a:r>
              <a:rPr lang="en-US" altLang="en-US" sz="3600" dirty="0" smtClean="0">
                <a:solidFill>
                  <a:srgbClr val="FF0000"/>
                </a:solidFill>
              </a:rPr>
              <a:t>poverty</a:t>
            </a:r>
            <a:r>
              <a:rPr lang="en-US" altLang="en-US" sz="3600" dirty="0" smtClean="0"/>
              <a:t>, </a:t>
            </a:r>
            <a:r>
              <a:rPr lang="en-US" altLang="en-US" sz="3600" dirty="0" smtClean="0">
                <a:solidFill>
                  <a:srgbClr val="FF0000"/>
                </a:solidFill>
              </a:rPr>
              <a:t>famine</a:t>
            </a:r>
            <a:r>
              <a:rPr lang="en-US" altLang="en-US" sz="3600" dirty="0" smtClean="0"/>
              <a:t>, </a:t>
            </a:r>
            <a:r>
              <a:rPr lang="en-US" altLang="en-US" sz="3600" dirty="0" smtClean="0">
                <a:solidFill>
                  <a:srgbClr val="FF0000"/>
                </a:solidFill>
              </a:rPr>
              <a:t>unemployment</a:t>
            </a:r>
            <a:r>
              <a:rPr lang="en-US" altLang="en-US" sz="3600" dirty="0" smtClean="0"/>
              <a:t>, </a:t>
            </a:r>
            <a:r>
              <a:rPr lang="en-US" altLang="en-US" sz="3600" dirty="0" smtClean="0">
                <a:solidFill>
                  <a:srgbClr val="FF0000"/>
                </a:solidFill>
              </a:rPr>
              <a:t>wars</a:t>
            </a:r>
            <a:r>
              <a:rPr lang="en-US" altLang="en-US" sz="3600" dirty="0" smtClean="0"/>
              <a:t>, </a:t>
            </a:r>
            <a:r>
              <a:rPr lang="en-US" altLang="en-US" sz="3600" dirty="0" smtClean="0">
                <a:solidFill>
                  <a:srgbClr val="FF0000"/>
                </a:solidFill>
              </a:rPr>
              <a:t>feudalism</a:t>
            </a:r>
            <a:r>
              <a:rPr lang="en-US" altLang="en-US" sz="3600" dirty="0" smtClean="0"/>
              <a:t>, </a:t>
            </a:r>
            <a:r>
              <a:rPr lang="en-US" altLang="en-US" sz="3600" dirty="0" smtClean="0">
                <a:solidFill>
                  <a:srgbClr val="FF0000"/>
                </a:solidFill>
              </a:rPr>
              <a:t>sickness</a:t>
            </a:r>
            <a:r>
              <a:rPr lang="en-US" altLang="en-US" sz="3600" dirty="0" smtClean="0"/>
              <a:t>, </a:t>
            </a:r>
            <a:r>
              <a:rPr lang="en-US" altLang="en-US" sz="3600" dirty="0" smtClean="0">
                <a:solidFill>
                  <a:srgbClr val="FF0000"/>
                </a:solidFill>
              </a:rPr>
              <a:t>diseases</a:t>
            </a:r>
            <a:r>
              <a:rPr lang="en-US" altLang="en-US" sz="3600" dirty="0" smtClean="0"/>
              <a:t>, </a:t>
            </a:r>
            <a:r>
              <a:rPr lang="en-US" altLang="en-US" sz="3600" dirty="0" smtClean="0">
                <a:solidFill>
                  <a:srgbClr val="FF0000"/>
                </a:solidFill>
              </a:rPr>
              <a:t>helplessness</a:t>
            </a:r>
            <a:r>
              <a:rPr lang="en-US" altLang="en-US" sz="3600" dirty="0" smtClean="0"/>
              <a:t>, </a:t>
            </a:r>
            <a:r>
              <a:rPr lang="en-US" altLang="en-US" sz="3600" dirty="0" smtClean="0">
                <a:solidFill>
                  <a:srgbClr val="FF0000"/>
                </a:solidFill>
              </a:rPr>
              <a:t>illiteracy</a:t>
            </a:r>
            <a:r>
              <a:rPr lang="en-US" altLang="en-US" sz="3600" dirty="0" smtClean="0"/>
              <a:t>, </a:t>
            </a:r>
            <a:r>
              <a:rPr lang="en-US" altLang="en-US" sz="3600" dirty="0" smtClean="0">
                <a:solidFill>
                  <a:srgbClr val="FF0000"/>
                </a:solidFill>
              </a:rPr>
              <a:t>ignorance </a:t>
            </a:r>
            <a:r>
              <a:rPr lang="en-US" altLang="en-US" sz="3600" dirty="0" smtClean="0"/>
              <a:t>etc. </a:t>
            </a:r>
            <a:endParaRPr lang="en-US" altLang="en-US" sz="3000" dirty="0" smtClean="0"/>
          </a:p>
          <a:p>
            <a:r>
              <a:rPr lang="en-US" altLang="en-US" sz="9500" b="1" dirty="0" smtClean="0">
                <a:solidFill>
                  <a:srgbClr val="FF0000"/>
                </a:solidFill>
              </a:rPr>
              <a:t>Beggary</a:t>
            </a:r>
            <a:r>
              <a:rPr lang="en-US" altLang="en-US" sz="9500" dirty="0" smtClean="0"/>
              <a:t> </a:t>
            </a:r>
            <a:r>
              <a:rPr lang="en-US" altLang="en-US" sz="3600" dirty="0" smtClean="0"/>
              <a:t>was the biggest social problem</a:t>
            </a:r>
            <a:r>
              <a:rPr lang="en-US" altLang="en-US" sz="1600" dirty="0" smtClean="0"/>
              <a:t>.</a:t>
            </a:r>
            <a:r>
              <a:rPr lang="en-US" altLang="en-US" sz="2400" dirty="0" smtClean="0"/>
              <a:t> </a:t>
            </a:r>
          </a:p>
          <a:p>
            <a:pPr eaLnBrk="1" hangingPunct="1">
              <a:buFont typeface="Wingdings 2" pitchFamily="18" charset="2"/>
              <a:buChar char=""/>
            </a:pPr>
            <a:endParaRPr lang="en-US" altLang="en-US" sz="2800" dirty="0" smtClean="0"/>
          </a:p>
          <a:p>
            <a:pPr eaLnBrk="1" hangingPunct="1">
              <a:buFont typeface="Wingdings 2" pitchFamily="18" charset="2"/>
              <a:buChar char=""/>
            </a:pPr>
            <a:endParaRPr lang="en-US" altLang="en-US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46856" y="4876800"/>
            <a:ext cx="4343400" cy="11430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this act lapsed later in 1536, its designation of the </a:t>
            </a:r>
            <a:r>
              <a:rPr lang="en-US" b="1" u="sng" dirty="0" smtClean="0"/>
              <a:t>parish as the administrator of charitable giving </a:t>
            </a:r>
            <a:r>
              <a:rPr lang="en-US" dirty="0" smtClean="0"/>
              <a:t>lasted into future poor law reforms.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1562</a:t>
            </a:r>
          </a:p>
          <a:p>
            <a:pPr lvl="1"/>
            <a:r>
              <a:rPr lang="en-US" sz="4400" dirty="0" smtClean="0"/>
              <a:t>1563</a:t>
            </a:r>
          </a:p>
          <a:p>
            <a:pPr lvl="2"/>
            <a:r>
              <a:rPr lang="en-US" sz="4400" dirty="0" smtClean="0"/>
              <a:t>1572</a:t>
            </a:r>
          </a:p>
          <a:p>
            <a:pPr lvl="3"/>
            <a:r>
              <a:rPr lang="en-US" sz="4400" dirty="0" smtClean="0"/>
              <a:t>1576</a:t>
            </a:r>
          </a:p>
          <a:p>
            <a:pPr lvl="4"/>
            <a:r>
              <a:rPr lang="en-US" sz="4400" dirty="0" smtClean="0"/>
              <a:t>1597</a:t>
            </a:r>
            <a:endParaRPr lang="en-US" sz="4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558086" y="1981200"/>
            <a:ext cx="10045542" cy="4114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3600" dirty="0" smtClean="0"/>
              <a:t>In 1562, another law was passed known as the “</a:t>
            </a:r>
            <a:r>
              <a:rPr lang="en-US" altLang="en-US" sz="3600" u="sng" dirty="0" smtClean="0"/>
              <a:t>Statute of Artificers</a:t>
            </a:r>
            <a:r>
              <a:rPr lang="en-US" altLang="en-US" sz="3600" dirty="0" smtClean="0"/>
              <a:t>”. </a:t>
            </a:r>
          </a:p>
          <a:p>
            <a:pPr eaLnBrk="1" hangingPunct="1"/>
            <a:r>
              <a:rPr lang="en-US" altLang="en-US" sz="3600" dirty="0" smtClean="0"/>
              <a:t>Under this law the </a:t>
            </a:r>
            <a:r>
              <a:rPr lang="en-US" altLang="en-US" sz="3600" dirty="0" smtClean="0">
                <a:solidFill>
                  <a:srgbClr val="FF0000"/>
                </a:solidFill>
              </a:rPr>
              <a:t>wages and working hours </a:t>
            </a:r>
            <a:r>
              <a:rPr lang="en-US" altLang="en-US" sz="3600" dirty="0" smtClean="0"/>
              <a:t>were regulated and a </a:t>
            </a:r>
            <a:r>
              <a:rPr lang="en-US" altLang="en-US" sz="3600" dirty="0" smtClean="0">
                <a:solidFill>
                  <a:srgbClr val="FF0000"/>
                </a:solidFill>
              </a:rPr>
              <a:t>system of apprenticeship </a:t>
            </a:r>
            <a:r>
              <a:rPr lang="en-US" altLang="en-US" sz="3600" dirty="0" smtClean="0"/>
              <a:t>introduced. </a:t>
            </a:r>
          </a:p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</a:rPr>
              <a:t>Able-bodied unemployed poor and beggars </a:t>
            </a:r>
            <a:r>
              <a:rPr lang="en-US" altLang="en-US" sz="3600" dirty="0" smtClean="0"/>
              <a:t>between the age of 12-60 years  could be </a:t>
            </a:r>
            <a:r>
              <a:rPr lang="en-US" altLang="en-US" sz="3600" dirty="0" smtClean="0">
                <a:solidFill>
                  <a:srgbClr val="FF0000"/>
                </a:solidFill>
              </a:rPr>
              <a:t>hired as  servants</a:t>
            </a:r>
            <a:r>
              <a:rPr lang="en-US" altLang="en-US" sz="3600" dirty="0" smtClean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04056" y="533400"/>
            <a:ext cx="960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1" hangingPunct="1"/>
            <a:r>
              <a:rPr lang="en-US" altLang="en-US" sz="4000" u="sng" dirty="0" smtClean="0"/>
              <a:t>1562, Statute of Artificers</a:t>
            </a:r>
            <a:r>
              <a:rPr lang="en-US" altLang="en-US" sz="2000" dirty="0" smtClean="0"/>
              <a:t>*</a:t>
            </a:r>
            <a:endParaRPr lang="en-US" altLang="en-US" sz="4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943056" y="6019800"/>
            <a:ext cx="1709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*skilled worker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558086" y="457200"/>
            <a:ext cx="10045542" cy="5638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Due to confiscation of church properties, the role of church was minimized. </a:t>
            </a:r>
          </a:p>
          <a:p>
            <a:pPr eaLnBrk="1" hangingPunct="1"/>
            <a:r>
              <a:rPr lang="en-US" altLang="en-US" sz="3600" dirty="0" smtClean="0"/>
              <a:t>Many families and </a:t>
            </a:r>
            <a:r>
              <a:rPr lang="en-US" altLang="en-US" sz="3600" dirty="0" smtClean="0">
                <a:solidFill>
                  <a:srgbClr val="FF0000"/>
                </a:solidFill>
              </a:rPr>
              <a:t>individual </a:t>
            </a:r>
            <a:r>
              <a:rPr lang="en-US" altLang="en-US" sz="3600" dirty="0" smtClean="0"/>
              <a:t>who were </a:t>
            </a:r>
            <a:r>
              <a:rPr lang="en-US" altLang="en-US" sz="3600" dirty="0" smtClean="0">
                <a:solidFill>
                  <a:srgbClr val="FF0000"/>
                </a:solidFill>
              </a:rPr>
              <a:t>dependent </a:t>
            </a:r>
            <a:r>
              <a:rPr lang="en-US" altLang="en-US" sz="3600" dirty="0" smtClean="0"/>
              <a:t>on the church, were left unprotected. </a:t>
            </a:r>
          </a:p>
          <a:p>
            <a:pPr eaLnBrk="1" hangingPunct="1"/>
            <a:r>
              <a:rPr lang="en-US" altLang="en-US" sz="3600" dirty="0" smtClean="0"/>
              <a:t>Many </a:t>
            </a:r>
            <a:r>
              <a:rPr lang="en-US" altLang="en-US" sz="3600" dirty="0" smtClean="0">
                <a:solidFill>
                  <a:srgbClr val="FF0000"/>
                </a:solidFill>
              </a:rPr>
              <a:t>thousands of monks, priests and nuns </a:t>
            </a:r>
            <a:r>
              <a:rPr lang="en-US" altLang="en-US" sz="3600" dirty="0" smtClean="0"/>
              <a:t>who were formerly employed by churches became unemployed and the ranks of poor swelled</a:t>
            </a:r>
            <a:r>
              <a:rPr lang="en-US" alt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558086" y="1447800"/>
            <a:ext cx="10045542" cy="46482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As a result </a:t>
            </a:r>
            <a:r>
              <a:rPr lang="en-US" altLang="en-US" sz="3600" dirty="0" smtClean="0">
                <a:solidFill>
                  <a:srgbClr val="FF0000"/>
                </a:solidFill>
              </a:rPr>
              <a:t>work became scarce </a:t>
            </a:r>
            <a:r>
              <a:rPr lang="en-US" altLang="en-US" sz="3600" dirty="0" smtClean="0"/>
              <a:t>and the </a:t>
            </a:r>
            <a:r>
              <a:rPr lang="en-US" altLang="en-US" sz="3600" dirty="0" smtClean="0">
                <a:solidFill>
                  <a:srgbClr val="FF0000"/>
                </a:solidFill>
              </a:rPr>
              <a:t>prices of food </a:t>
            </a:r>
            <a:r>
              <a:rPr lang="en-US" altLang="en-US" sz="3600" dirty="0" smtClean="0"/>
              <a:t>rose, </a:t>
            </a:r>
            <a:r>
              <a:rPr lang="en-US" altLang="en-US" sz="3600" dirty="0" smtClean="0">
                <a:solidFill>
                  <a:srgbClr val="FF0000"/>
                </a:solidFill>
              </a:rPr>
              <a:t>poverty </a:t>
            </a:r>
            <a:r>
              <a:rPr lang="en-US" altLang="en-US" sz="3600" dirty="0" smtClean="0"/>
              <a:t>increased and thus </a:t>
            </a:r>
            <a:r>
              <a:rPr lang="en-US" altLang="en-US" sz="3600" dirty="0" smtClean="0">
                <a:solidFill>
                  <a:srgbClr val="FF0000"/>
                </a:solidFill>
              </a:rPr>
              <a:t>beggary </a:t>
            </a:r>
            <a:r>
              <a:rPr lang="en-US" altLang="en-US" sz="3600" dirty="0" smtClean="0"/>
              <a:t>increased. </a:t>
            </a:r>
          </a:p>
          <a:p>
            <a:pPr eaLnBrk="1" hangingPunct="1"/>
            <a:r>
              <a:rPr lang="en-US" altLang="en-US" sz="3600" dirty="0" smtClean="0"/>
              <a:t>In order to finance the parish poor, the parliament had to impose a compulsory measure of </a:t>
            </a:r>
            <a:r>
              <a:rPr lang="en-US" altLang="en-US" sz="3600" u="sng" dirty="0" smtClean="0">
                <a:solidFill>
                  <a:srgbClr val="FF0000"/>
                </a:solidFill>
              </a:rPr>
              <a:t>Weekly Contribution </a:t>
            </a:r>
            <a:r>
              <a:rPr lang="en-US" altLang="en-US" sz="3600" dirty="0" smtClean="0"/>
              <a:t>by the parishioner based on income and property in 1563.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313656" y="457200"/>
            <a:ext cx="4157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1563, Weekly Tax</a:t>
            </a:r>
            <a:endParaRPr lang="en-US" sz="4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558086" y="1828800"/>
            <a:ext cx="10045542" cy="42672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In 1572, </a:t>
            </a:r>
            <a:r>
              <a:rPr lang="en-US" altLang="en-US" sz="3600" dirty="0" smtClean="0">
                <a:solidFill>
                  <a:srgbClr val="FF0000"/>
                </a:solidFill>
              </a:rPr>
              <a:t>Queen Elizabeth </a:t>
            </a:r>
            <a:r>
              <a:rPr lang="en-US" altLang="en-US" sz="3600" dirty="0" smtClean="0"/>
              <a:t>signed a Statute of the parliament imposing a </a:t>
            </a:r>
            <a:r>
              <a:rPr lang="en-US" altLang="en-US" sz="3600" dirty="0" smtClean="0">
                <a:solidFill>
                  <a:srgbClr val="FF0000"/>
                </a:solidFill>
              </a:rPr>
              <a:t>General Tax </a:t>
            </a:r>
            <a:r>
              <a:rPr lang="en-US" altLang="en-US" sz="3600" dirty="0" smtClean="0"/>
              <a:t>to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provide fund for the poor relief and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appointed overseers for the administration of the new law. </a:t>
            </a:r>
          </a:p>
          <a:p>
            <a:r>
              <a:rPr lang="en-US" altLang="en-US" dirty="0" smtClean="0"/>
              <a:t>This law finally </a:t>
            </a:r>
            <a:r>
              <a:rPr lang="en-US" altLang="en-US" dirty="0" smtClean="0">
                <a:solidFill>
                  <a:srgbClr val="FF0000"/>
                </a:solidFill>
              </a:rPr>
              <a:t>recognized </a:t>
            </a:r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rgbClr val="FF0000"/>
                </a:solidFill>
              </a:rPr>
              <a:t>government responsibility </a:t>
            </a:r>
            <a:r>
              <a:rPr lang="en-US" altLang="en-US" dirty="0" smtClean="0"/>
              <a:t>for providing aid to the poor who could not maintained themselves.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656" y="228600"/>
            <a:ext cx="1021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1" hangingPunct="1"/>
            <a:r>
              <a:rPr lang="en-US" altLang="en-US" sz="4000" u="sng" dirty="0" smtClean="0"/>
              <a:t>1572, the parliament imposing a General Tax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558086" y="1219200"/>
            <a:ext cx="10045542" cy="53340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3600" dirty="0" smtClean="0"/>
              <a:t>In 1576, the government established the “houses of Correction” which came to be known as “</a:t>
            </a:r>
            <a:r>
              <a:rPr lang="en-US" altLang="en-US" sz="3600" dirty="0" smtClean="0">
                <a:solidFill>
                  <a:srgbClr val="FF0000"/>
                </a:solidFill>
              </a:rPr>
              <a:t>Work Houses</a:t>
            </a:r>
            <a:r>
              <a:rPr lang="en-US" altLang="en-US" sz="3600" dirty="0" smtClean="0"/>
              <a:t>” later. </a:t>
            </a:r>
          </a:p>
          <a:p>
            <a:pPr eaLnBrk="1" hangingPunct="1"/>
            <a:r>
              <a:rPr lang="en-US" altLang="en-US" sz="3600" dirty="0" smtClean="0"/>
              <a:t>These ‘</a:t>
            </a:r>
            <a:r>
              <a:rPr lang="en-US" altLang="en-US" sz="3600" dirty="0" smtClean="0">
                <a:solidFill>
                  <a:srgbClr val="FF0000"/>
                </a:solidFill>
              </a:rPr>
              <a:t>houses of correction</a:t>
            </a:r>
            <a:r>
              <a:rPr lang="en-US" altLang="en-US" sz="3600" dirty="0" smtClean="0"/>
              <a:t>’ were supplied with </a:t>
            </a:r>
          </a:p>
          <a:p>
            <a:pPr lvl="1"/>
            <a:r>
              <a:rPr lang="en-US" altLang="en-US" dirty="0" smtClean="0"/>
              <a:t>wool, </a:t>
            </a:r>
          </a:p>
          <a:p>
            <a:pPr lvl="1"/>
            <a:r>
              <a:rPr lang="en-US" altLang="en-US" dirty="0" smtClean="0"/>
              <a:t>iron, </a:t>
            </a:r>
          </a:p>
          <a:p>
            <a:pPr lvl="1"/>
            <a:r>
              <a:rPr lang="en-US" altLang="en-US" dirty="0" smtClean="0"/>
              <a:t>hemp, </a:t>
            </a:r>
          </a:p>
          <a:p>
            <a:pPr lvl="1"/>
            <a:r>
              <a:rPr lang="en-US" altLang="en-US" dirty="0" smtClean="0"/>
              <a:t>flex, </a:t>
            </a:r>
          </a:p>
          <a:p>
            <a:pPr lvl="1"/>
            <a:r>
              <a:rPr lang="en-US" altLang="en-US" dirty="0" smtClean="0"/>
              <a:t>where </a:t>
            </a:r>
            <a:r>
              <a:rPr lang="en-US" altLang="en-US" b="1" u="sng" dirty="0" smtClean="0"/>
              <a:t>able bodied poor </a:t>
            </a:r>
            <a:r>
              <a:rPr lang="en-US" altLang="en-US" dirty="0" smtClean="0"/>
              <a:t>and </a:t>
            </a:r>
            <a:r>
              <a:rPr lang="en-US" altLang="en-US" b="1" u="sng" dirty="0" smtClean="0"/>
              <a:t>unemployed </a:t>
            </a:r>
            <a:r>
              <a:rPr lang="en-US" altLang="en-US" dirty="0" smtClean="0"/>
              <a:t>and particularly the </a:t>
            </a:r>
            <a:r>
              <a:rPr lang="en-US" altLang="en-US" b="1" u="sng" dirty="0" smtClean="0"/>
              <a:t>young </a:t>
            </a:r>
            <a:r>
              <a:rPr lang="en-US" altLang="en-US" dirty="0" smtClean="0"/>
              <a:t>were </a:t>
            </a:r>
            <a:r>
              <a:rPr lang="en-US" altLang="en-US" b="1" u="sng" dirty="0" smtClean="0"/>
              <a:t>forced to work</a:t>
            </a:r>
            <a:r>
              <a:rPr lang="en-US" altLang="en-US" dirty="0" smtClean="0"/>
              <a:t>. </a:t>
            </a:r>
          </a:p>
          <a:p>
            <a:r>
              <a:rPr lang="en-US" altLang="en-US" dirty="0" smtClean="0"/>
              <a:t>It was a kind of ‘</a:t>
            </a:r>
            <a:r>
              <a:rPr lang="en-US" altLang="en-US" b="1" dirty="0" smtClean="0">
                <a:solidFill>
                  <a:srgbClr val="FF0000"/>
                </a:solidFill>
              </a:rPr>
              <a:t>food for work</a:t>
            </a:r>
            <a:r>
              <a:rPr lang="en-US" altLang="en-US" dirty="0" smtClean="0"/>
              <a:t>’ and ‘</a:t>
            </a:r>
            <a:r>
              <a:rPr lang="en-US" altLang="en-US" b="1" dirty="0" smtClean="0">
                <a:solidFill>
                  <a:srgbClr val="FF0000"/>
                </a:solidFill>
              </a:rPr>
              <a:t>accommodation for work</a:t>
            </a:r>
            <a:r>
              <a:rPr lang="en-US" altLang="en-US" dirty="0" smtClean="0"/>
              <a:t>’ program. Here </a:t>
            </a:r>
            <a:r>
              <a:rPr lang="en-US" dirty="0" smtClean="0"/>
              <a:t>people living in poverty were given food and accommodations in return for unpaid work</a:t>
            </a:r>
            <a:endParaRPr lang="en-US" alt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14746" y="297359"/>
            <a:ext cx="66949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smtClean="0"/>
              <a:t>1576, House of Correction</a:t>
            </a:r>
            <a:endParaRPr lang="en-US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558086" y="1600200"/>
            <a:ext cx="10045542" cy="44958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In 1597, another statute was passed which provided for the appointment of </a:t>
            </a:r>
            <a:r>
              <a:rPr lang="en-US" altLang="en-US" sz="3200" dirty="0" smtClean="0">
                <a:solidFill>
                  <a:srgbClr val="FF0000"/>
                </a:solidFill>
              </a:rPr>
              <a:t>Church Wardens </a:t>
            </a:r>
            <a:r>
              <a:rPr lang="en-US" altLang="en-US" sz="3200" dirty="0" smtClean="0"/>
              <a:t>and four parishioners / householders to oversee the poor law system in the locality. </a:t>
            </a:r>
          </a:p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Alms houses</a:t>
            </a:r>
            <a:r>
              <a:rPr lang="en-US" altLang="en-US" sz="3200" dirty="0" smtClean="0"/>
              <a:t> were established for the help of </a:t>
            </a:r>
            <a:r>
              <a:rPr lang="en-US" altLang="en-US" sz="3200" u="sng" dirty="0" smtClean="0">
                <a:solidFill>
                  <a:srgbClr val="FF0000"/>
                </a:solidFill>
              </a:rPr>
              <a:t>impotent poor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/>
              <a:t>like aged, blind, disabled etc who could not work. </a:t>
            </a:r>
          </a:p>
          <a:p>
            <a:pPr eaLnBrk="1" hangingPunct="1"/>
            <a:r>
              <a:rPr lang="en-US" altLang="en-US" sz="3200" dirty="0" smtClean="0"/>
              <a:t>This law made responsible </a:t>
            </a:r>
            <a:r>
              <a:rPr lang="en-US" altLang="en-US" sz="3200" dirty="0" smtClean="0">
                <a:solidFill>
                  <a:srgbClr val="FF0000"/>
                </a:solidFill>
              </a:rPr>
              <a:t>parents/ children </a:t>
            </a:r>
            <a:r>
              <a:rPr lang="en-US" altLang="en-US" sz="3200" dirty="0" smtClean="0"/>
              <a:t>for the </a:t>
            </a:r>
            <a:r>
              <a:rPr lang="en-US" altLang="en-US" sz="3200" dirty="0" smtClean="0">
                <a:solidFill>
                  <a:srgbClr val="FF0000"/>
                </a:solidFill>
              </a:rPr>
              <a:t>maintenance </a:t>
            </a:r>
            <a:r>
              <a:rPr lang="en-US" altLang="en-US" sz="3200" dirty="0" smtClean="0"/>
              <a:t>of each other.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256" y="381000"/>
            <a:ext cx="1036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1" hangingPunct="1"/>
            <a:r>
              <a:rPr lang="en-US" altLang="en-US" sz="3600" u="sng" dirty="0" smtClean="0"/>
              <a:t>1597, Church Wardens, Alms Houses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752056" y="1295400"/>
            <a:ext cx="4006413" cy="518160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sz="4000" dirty="0" smtClean="0"/>
              <a:t>We know that the concept and </a:t>
            </a:r>
            <a:r>
              <a:rPr lang="en-US" altLang="en-US" sz="4000" dirty="0" smtClean="0">
                <a:solidFill>
                  <a:srgbClr val="FF0000"/>
                </a:solidFill>
              </a:rPr>
              <a:t>practice of mutual help </a:t>
            </a:r>
            <a:r>
              <a:rPr lang="en-US" altLang="en-US" sz="4000" dirty="0" smtClean="0"/>
              <a:t>and help to the needy was primarily </a:t>
            </a:r>
            <a:r>
              <a:rPr lang="en-US" altLang="en-US" sz="5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religion</a:t>
            </a:r>
            <a:r>
              <a:rPr lang="en-US" altLang="en-US" sz="5200" dirty="0" smtClean="0">
                <a:solidFill>
                  <a:srgbClr val="FF0000"/>
                </a:solidFill>
              </a:rPr>
              <a:t> </a:t>
            </a:r>
            <a:r>
              <a:rPr lang="en-US" altLang="en-US" sz="4000" dirty="0" smtClean="0">
                <a:solidFill>
                  <a:srgbClr val="FF0000"/>
                </a:solidFill>
              </a:rPr>
              <a:t>based</a:t>
            </a:r>
            <a:r>
              <a:rPr lang="en-US" altLang="en-US" sz="4000" dirty="0" smtClean="0"/>
              <a:t>. </a:t>
            </a:r>
          </a:p>
          <a:p>
            <a:r>
              <a:rPr lang="en-US" altLang="en-US" sz="4000" dirty="0" smtClean="0"/>
              <a:t>During medieval era, when </a:t>
            </a:r>
            <a:r>
              <a:rPr lang="en-US" altLang="en-US" sz="4000" dirty="0" smtClean="0">
                <a:solidFill>
                  <a:srgbClr val="FF0000"/>
                </a:solidFill>
                <a:latin typeface="Ravie" pitchFamily="82" charset="0"/>
                <a:ea typeface="BatangChe" pitchFamily="49" charset="-127"/>
              </a:rPr>
              <a:t>Christianity</a:t>
            </a:r>
            <a:r>
              <a:rPr lang="en-US" altLang="en-US" sz="4000" dirty="0" smtClean="0">
                <a:solidFill>
                  <a:srgbClr val="FF0000"/>
                </a:solidFill>
              </a:rPr>
              <a:t>  </a:t>
            </a:r>
            <a:r>
              <a:rPr lang="en-US" altLang="en-US" sz="4000" dirty="0" smtClean="0"/>
              <a:t>was </a:t>
            </a:r>
            <a:r>
              <a:rPr lang="en-US" altLang="en-US" sz="4000" dirty="0" smtClean="0">
                <a:solidFill>
                  <a:srgbClr val="FF0000"/>
                </a:solidFill>
              </a:rPr>
              <a:t>declared as state religion </a:t>
            </a:r>
            <a:r>
              <a:rPr lang="en-US" altLang="en-US" sz="4000" dirty="0" smtClean="0"/>
              <a:t>by </a:t>
            </a:r>
            <a:r>
              <a:rPr lang="en-US" altLang="en-US" sz="4000" dirty="0" smtClean="0">
                <a:solidFill>
                  <a:srgbClr val="FF0000"/>
                </a:solidFill>
                <a:latin typeface="Ravie" pitchFamily="82" charset="0"/>
              </a:rPr>
              <a:t>Charlemagne</a:t>
            </a:r>
            <a:r>
              <a:rPr lang="en-US" altLang="en-US" sz="4000" dirty="0" smtClean="0">
                <a:solidFill>
                  <a:srgbClr val="FF0000"/>
                </a:solidFill>
              </a:rPr>
              <a:t> </a:t>
            </a:r>
            <a:r>
              <a:rPr lang="en-US" altLang="en-US" sz="4000" dirty="0" smtClean="0"/>
              <a:t>in </a:t>
            </a:r>
            <a:r>
              <a:rPr lang="en-US" altLang="en-US" sz="4000" dirty="0" smtClean="0">
                <a:solidFill>
                  <a:srgbClr val="FF0000"/>
                </a:solidFill>
              </a:rPr>
              <a:t>800 </a:t>
            </a:r>
            <a:r>
              <a:rPr lang="en-US" altLang="en-US" sz="4000" dirty="0" smtClean="0"/>
              <a:t>AD</a:t>
            </a:r>
            <a:r>
              <a:rPr lang="en-US" altLang="en-US" sz="3600" dirty="0" smtClean="0"/>
              <a:t>, in </a:t>
            </a:r>
            <a:r>
              <a:rPr lang="en-US" altLang="en-US" sz="3600" dirty="0" smtClean="0">
                <a:solidFill>
                  <a:srgbClr val="FF0000"/>
                </a:solidFill>
                <a:latin typeface="Ravie" pitchFamily="82" charset="0"/>
              </a:rPr>
              <a:t>Germany</a:t>
            </a:r>
            <a:r>
              <a:rPr lang="en-US" alt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the church assumed the responsibility of helping the needy. </a:t>
            </a:r>
          </a:p>
          <a:p>
            <a:r>
              <a:rPr lang="en-US" sz="3600" dirty="0" smtClean="0"/>
              <a:t>The </a:t>
            </a:r>
            <a:r>
              <a:rPr lang="en-US" sz="3600" dirty="0" smtClean="0">
                <a:solidFill>
                  <a:srgbClr val="FF0000"/>
                </a:solidFill>
              </a:rPr>
              <a:t>Church</a:t>
            </a:r>
            <a:r>
              <a:rPr lang="en-US" sz="3600" dirty="0" smtClean="0"/>
              <a:t> and the </a:t>
            </a:r>
            <a:r>
              <a:rPr lang="en-US" sz="3600" dirty="0" smtClean="0">
                <a:solidFill>
                  <a:srgbClr val="FF0000"/>
                </a:solidFill>
              </a:rPr>
              <a:t>Bishop </a:t>
            </a:r>
            <a:r>
              <a:rPr lang="en-US" sz="3600" dirty="0" smtClean="0"/>
              <a:t>were more important than any thing else. </a:t>
            </a:r>
          </a:p>
          <a:p>
            <a:pPr eaLnBrk="1" hangingPunct="1"/>
            <a:endParaRPr lang="en-US" alt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87" y="76200"/>
            <a:ext cx="10603625" cy="76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The Role of Church and the Rise of beggary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14" t="19792" r="73432" b="7292"/>
          <a:stretch>
            <a:fillRect/>
          </a:stretch>
        </p:blipFill>
        <p:spPr bwMode="auto">
          <a:xfrm>
            <a:off x="7634741" y="1371600"/>
            <a:ext cx="352697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376402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558086" y="762000"/>
            <a:ext cx="10045542" cy="51816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charset="2"/>
              <a:buChar char=""/>
              <a:defRPr/>
            </a:pPr>
            <a:r>
              <a:rPr lang="en-US" sz="4400" dirty="0" smtClean="0"/>
              <a:t>Institutions for the poor and needy were established in the </a:t>
            </a:r>
            <a:r>
              <a:rPr lang="en-US" sz="4400" u="sng" dirty="0" smtClean="0">
                <a:solidFill>
                  <a:srgbClr val="FF0000"/>
                </a:solidFill>
              </a:rPr>
              <a:t>monasteries</a:t>
            </a:r>
            <a:r>
              <a:rPr lang="en-US" sz="4400" dirty="0" smtClean="0"/>
              <a:t>, serving as </a:t>
            </a:r>
            <a:r>
              <a:rPr lang="en-US" sz="4400" u="sng" dirty="0" smtClean="0">
                <a:solidFill>
                  <a:srgbClr val="FF0000"/>
                </a:solidFill>
              </a:rPr>
              <a:t>orphanages</a:t>
            </a:r>
            <a:r>
              <a:rPr lang="en-US" sz="4400" dirty="0" smtClean="0"/>
              <a:t>, </a:t>
            </a:r>
            <a:r>
              <a:rPr lang="en-US" sz="4400" u="sng" dirty="0" smtClean="0">
                <a:solidFill>
                  <a:srgbClr val="FF0000"/>
                </a:solidFill>
              </a:rPr>
              <a:t>homes for the aged and sick</a:t>
            </a:r>
            <a:r>
              <a:rPr lang="en-US" sz="4400" dirty="0" smtClean="0"/>
              <a:t>, </a:t>
            </a:r>
            <a:r>
              <a:rPr lang="en-US" sz="4400" u="sng" dirty="0" smtClean="0">
                <a:solidFill>
                  <a:srgbClr val="FF0000"/>
                </a:solidFill>
              </a:rPr>
              <a:t>disabled</a:t>
            </a:r>
            <a:r>
              <a:rPr lang="en-US" sz="4400" dirty="0" smtClean="0"/>
              <a:t>, </a:t>
            </a:r>
            <a:r>
              <a:rPr lang="en-US" sz="4400" u="sng" dirty="0" smtClean="0">
                <a:solidFill>
                  <a:srgbClr val="FF0000"/>
                </a:solidFill>
              </a:rPr>
              <a:t>women</a:t>
            </a:r>
            <a:r>
              <a:rPr lang="en-US" sz="4400" dirty="0" smtClean="0"/>
              <a:t>, </a:t>
            </a:r>
            <a:r>
              <a:rPr lang="en-US" sz="4400" u="sng" dirty="0" smtClean="0">
                <a:solidFill>
                  <a:srgbClr val="FF0000"/>
                </a:solidFill>
              </a:rPr>
              <a:t>children</a:t>
            </a:r>
            <a:r>
              <a:rPr lang="en-US" sz="4400" dirty="0" smtClean="0"/>
              <a:t>, </a:t>
            </a:r>
            <a:r>
              <a:rPr lang="en-US" sz="4400" u="sng" dirty="0" smtClean="0">
                <a:solidFill>
                  <a:srgbClr val="FF0000"/>
                </a:solidFill>
              </a:rPr>
              <a:t>refuge for the homeless</a:t>
            </a:r>
            <a:r>
              <a:rPr lang="en-US" sz="4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558086" y="609600"/>
            <a:ext cx="10045542" cy="5943600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charset="2"/>
              <a:buChar char=""/>
              <a:defRPr/>
            </a:pPr>
            <a:r>
              <a:rPr lang="en-US" sz="3600" dirty="0" smtClean="0"/>
              <a:t>These </a:t>
            </a:r>
            <a:r>
              <a:rPr lang="en-US" sz="3600" dirty="0" smtClean="0">
                <a:solidFill>
                  <a:srgbClr val="FF0000"/>
                </a:solidFill>
              </a:rPr>
              <a:t>institutions for the poor </a:t>
            </a:r>
            <a:r>
              <a:rPr lang="en-US" sz="3600" dirty="0" smtClean="0"/>
              <a:t>were </a:t>
            </a:r>
            <a:r>
              <a:rPr lang="en-US" sz="3600" dirty="0" smtClean="0">
                <a:solidFill>
                  <a:srgbClr val="FF0000"/>
                </a:solidFill>
              </a:rPr>
              <a:t>financed </a:t>
            </a:r>
            <a:r>
              <a:rPr lang="en-US" sz="3600" dirty="0" smtClean="0"/>
              <a:t>by </a:t>
            </a:r>
            <a:r>
              <a:rPr lang="en-US" sz="3600" u="sng" dirty="0" smtClean="0">
                <a:solidFill>
                  <a:srgbClr val="FF0000"/>
                </a:solidFill>
                <a:latin typeface="Ravie" pitchFamily="82" charset="0"/>
              </a:rPr>
              <a:t>income</a:t>
            </a:r>
            <a:r>
              <a:rPr lang="en-US" sz="3600" u="sng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through </a:t>
            </a:r>
            <a:r>
              <a:rPr lang="en-US" sz="3600" u="sng" dirty="0" smtClean="0">
                <a:solidFill>
                  <a:srgbClr val="FF0000"/>
                </a:solidFill>
                <a:latin typeface="Ravie" pitchFamily="82" charset="0"/>
              </a:rPr>
              <a:t>beggary</a:t>
            </a:r>
            <a:r>
              <a:rPr lang="en-US" sz="3600" dirty="0" smtClean="0">
                <a:solidFill>
                  <a:srgbClr val="FF0000"/>
                </a:solidFill>
                <a:latin typeface="Ravie" pitchFamily="82" charset="0"/>
              </a:rPr>
              <a:t> </a:t>
            </a:r>
            <a:r>
              <a:rPr lang="en-US" sz="3600" dirty="0" smtClean="0"/>
              <a:t>and </a:t>
            </a:r>
            <a:r>
              <a:rPr lang="en-US" sz="3600" dirty="0" smtClean="0">
                <a:solidFill>
                  <a:srgbClr val="FF0000"/>
                </a:solidFill>
              </a:rPr>
              <a:t>alms</a:t>
            </a:r>
            <a:r>
              <a:rPr lang="en-US" sz="3600" dirty="0" smtClean="0"/>
              <a:t>  from the upper class people.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charset="2"/>
              <a:buChar char=""/>
              <a:defRPr/>
            </a:pPr>
            <a:r>
              <a:rPr lang="en-US" sz="3600" dirty="0" smtClean="0"/>
              <a:t>The situation not only </a:t>
            </a:r>
            <a:r>
              <a:rPr lang="en-US" sz="3600" dirty="0" smtClean="0">
                <a:solidFill>
                  <a:srgbClr val="FF0000"/>
                </a:solidFill>
              </a:rPr>
              <a:t>encouraged beggary </a:t>
            </a:r>
            <a:r>
              <a:rPr lang="en-US" sz="3600" dirty="0" smtClean="0"/>
              <a:t>but also gave it a </a:t>
            </a:r>
            <a:r>
              <a:rPr lang="en-US" sz="3600" u="sng" dirty="0" smtClean="0">
                <a:solidFill>
                  <a:srgbClr val="FF0000"/>
                </a:solidFill>
                <a:latin typeface="Rockwell Extra Bold" pitchFamily="18" charset="0"/>
              </a:rPr>
              <a:t>respectable status </a:t>
            </a:r>
            <a:r>
              <a:rPr lang="en-US" sz="3600" dirty="0" smtClean="0"/>
              <a:t>in the society.  </a:t>
            </a:r>
          </a:p>
          <a:p>
            <a:pPr marL="274320" indent="-274320">
              <a:buClr>
                <a:schemeClr val="accent3"/>
              </a:buClr>
              <a:buFont typeface="Wingdings 2" charset="2"/>
              <a:buChar char=""/>
              <a:defRPr/>
            </a:pPr>
            <a:r>
              <a:rPr lang="en-US" sz="3600" dirty="0" smtClean="0"/>
              <a:t>Under these conditions </a:t>
            </a:r>
            <a:r>
              <a:rPr lang="en-US" sz="3600" dirty="0" smtClean="0">
                <a:solidFill>
                  <a:srgbClr val="FF0000"/>
                </a:solidFill>
              </a:rPr>
              <a:t>beggary grew exponentially </a:t>
            </a:r>
            <a:r>
              <a:rPr lang="en-US" sz="3600" dirty="0" smtClean="0"/>
              <a:t>throughout Europe as  asking for alms was not only an </a:t>
            </a:r>
            <a:r>
              <a:rPr lang="en-US" sz="3600" dirty="0" smtClean="0">
                <a:solidFill>
                  <a:srgbClr val="FF0000"/>
                </a:solidFill>
              </a:rPr>
              <a:t>easy way of living </a:t>
            </a:r>
            <a:r>
              <a:rPr lang="en-US" sz="3600" dirty="0" smtClean="0"/>
              <a:t>a life but </a:t>
            </a:r>
            <a:r>
              <a:rPr lang="en-US" altLang="en-US" sz="3600" dirty="0" smtClean="0">
                <a:cs typeface="Times New Roman" pitchFamily="18" charset="0"/>
              </a:rPr>
              <a:t>also </a:t>
            </a:r>
            <a:r>
              <a:rPr lang="en-US" altLang="en-US" sz="3600" dirty="0" smtClean="0">
                <a:solidFill>
                  <a:srgbClr val="FF0000"/>
                </a:solidFill>
                <a:cs typeface="Times New Roman" pitchFamily="18" charset="0"/>
              </a:rPr>
              <a:t>respectable   </a:t>
            </a:r>
            <a:r>
              <a:rPr lang="en-US" altLang="en-US" sz="3600" dirty="0" smtClean="0">
                <a:cs typeface="Times New Roman" pitchFamily="18" charset="0"/>
              </a:rPr>
              <a:t>as the </a:t>
            </a:r>
            <a:r>
              <a:rPr lang="en-US" altLang="en-US" sz="3600" dirty="0" smtClean="0">
                <a:solidFill>
                  <a:srgbClr val="FF0000"/>
                </a:solidFill>
                <a:cs typeface="Times New Roman" pitchFamily="18" charset="0"/>
              </a:rPr>
              <a:t>alms income </a:t>
            </a:r>
            <a:r>
              <a:rPr lang="en-US" altLang="en-US" sz="3600" dirty="0" smtClean="0">
                <a:cs typeface="Times New Roman" pitchFamily="18" charset="0"/>
              </a:rPr>
              <a:t>was shared with the </a:t>
            </a:r>
            <a:r>
              <a:rPr lang="en-US" altLang="en-US" sz="3600" dirty="0" smtClean="0">
                <a:solidFill>
                  <a:srgbClr val="FF0000"/>
                </a:solidFill>
                <a:latin typeface="Ravie" pitchFamily="82" charset="0"/>
                <a:cs typeface="Times New Roman" pitchFamily="18" charset="0"/>
              </a:rPr>
              <a:t>missionaries</a:t>
            </a:r>
            <a:r>
              <a:rPr lang="en-US" altLang="en-US" sz="36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dirty="0" smtClean="0">
                <a:cs typeface="Times New Roman" pitchFamily="18" charset="0"/>
              </a:rPr>
              <a:t>and </a:t>
            </a:r>
            <a:r>
              <a:rPr lang="en-US" altLang="en-US" sz="3600" dirty="0" smtClean="0">
                <a:solidFill>
                  <a:srgbClr val="FF0000"/>
                </a:solidFill>
                <a:cs typeface="Times New Roman" pitchFamily="18" charset="0"/>
              </a:rPr>
              <a:t>monks</a:t>
            </a:r>
            <a:r>
              <a:rPr lang="en-US" altLang="en-US" sz="3600" dirty="0" smtClean="0">
                <a:cs typeface="Times New Roman" pitchFamily="18" charset="0"/>
              </a:rPr>
              <a:t>, as well as spent on </a:t>
            </a:r>
            <a:r>
              <a:rPr lang="en-US" altLang="en-US" sz="4800" dirty="0" smtClean="0">
                <a:solidFill>
                  <a:srgbClr val="FF0000"/>
                </a:solidFill>
                <a:latin typeface="Ravie" pitchFamily="82" charset="0"/>
                <a:cs typeface="Times New Roman" pitchFamily="18" charset="0"/>
              </a:rPr>
              <a:t>Crusaders</a:t>
            </a:r>
            <a:r>
              <a:rPr lang="en-US" altLang="en-US" sz="4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dirty="0" smtClean="0">
                <a:cs typeface="Times New Roman" pitchFamily="18" charset="0"/>
              </a:rPr>
              <a:t>returning  from or on their way to the holy wars.</a:t>
            </a:r>
            <a:r>
              <a:rPr lang="en-US" sz="3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88" y="381000"/>
            <a:ext cx="2203368" cy="6019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28" t="18750" r="54179" b="15625"/>
          <a:stretch>
            <a:fillRect/>
          </a:stretch>
        </p:blipFill>
        <p:spPr bwMode="auto">
          <a:xfrm>
            <a:off x="1008856" y="0"/>
            <a:ext cx="8400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86028" y="152400"/>
            <a:ext cx="10417599" cy="6477000"/>
          </a:xfrm>
        </p:spPr>
        <p:txBody>
          <a:bodyPr/>
          <a:lstStyle/>
          <a:p>
            <a:pPr>
              <a:buFont typeface="Wingdings 2" pitchFamily="18" charset="2"/>
              <a:buChar char=""/>
            </a:pPr>
            <a:r>
              <a:rPr lang="en-US" altLang="en-US" sz="3600" dirty="0" smtClean="0">
                <a:solidFill>
                  <a:srgbClr val="FF0000"/>
                </a:solidFill>
                <a:cs typeface="Times New Roman" pitchFamily="18" charset="0"/>
              </a:rPr>
              <a:t>As a result </a:t>
            </a:r>
            <a:r>
              <a:rPr lang="en-US" altLang="en-US" sz="3600" dirty="0" smtClean="0">
                <a:cs typeface="Times New Roman" pitchFamily="18" charset="0"/>
              </a:rPr>
              <a:t>of this situation, </a:t>
            </a:r>
            <a:r>
              <a:rPr lang="en-US" altLang="en-US" sz="7200" b="1" dirty="0" smtClean="0">
                <a:solidFill>
                  <a:srgbClr val="FF0000"/>
                </a:solidFill>
                <a:cs typeface="Times New Roman" pitchFamily="18" charset="0"/>
              </a:rPr>
              <a:t>beggary</a:t>
            </a:r>
            <a:r>
              <a:rPr lang="en-US" altLang="en-US" sz="72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dirty="0" smtClean="0">
                <a:cs typeface="Times New Roman" pitchFamily="18" charset="0"/>
              </a:rPr>
              <a:t>became a </a:t>
            </a:r>
            <a:r>
              <a:rPr lang="en-US" altLang="en-US" sz="7200" b="1" dirty="0" smtClean="0">
                <a:solidFill>
                  <a:srgbClr val="FF0000"/>
                </a:solidFill>
                <a:cs typeface="Times New Roman" pitchFamily="18" charset="0"/>
              </a:rPr>
              <a:t>serious social problem </a:t>
            </a:r>
            <a:r>
              <a:rPr lang="en-US" altLang="en-US" sz="3600" dirty="0" smtClean="0">
                <a:cs typeface="Times New Roman" pitchFamily="18" charset="0"/>
              </a:rPr>
              <a:t>throughout </a:t>
            </a:r>
            <a:r>
              <a:rPr lang="en-US" altLang="en-US" sz="8000" b="1" dirty="0" smtClean="0">
                <a:cs typeface="Times New Roman" pitchFamily="18" charset="0"/>
              </a:rPr>
              <a:t>Europe</a:t>
            </a:r>
            <a:r>
              <a:rPr lang="en-US" altLang="en-US" sz="3600" dirty="0" smtClean="0">
                <a:cs typeface="Times New Roman" pitchFamily="18" charset="0"/>
              </a:rPr>
              <a:t>. </a:t>
            </a:r>
          </a:p>
          <a:p>
            <a:pPr>
              <a:buFont typeface="Wingdings 2" pitchFamily="18" charset="2"/>
              <a:buChar char=""/>
            </a:pPr>
            <a:r>
              <a:rPr lang="en-US" altLang="en-US" sz="3600" dirty="0" smtClean="0">
                <a:solidFill>
                  <a:srgbClr val="FF0000"/>
                </a:solidFill>
                <a:cs typeface="Times New Roman" pitchFamily="18" charset="0"/>
              </a:rPr>
              <a:t>Bands </a:t>
            </a:r>
            <a:r>
              <a:rPr lang="en-US" altLang="en-US" sz="3600" dirty="0" smtClean="0">
                <a:cs typeface="Times New Roman" pitchFamily="18" charset="0"/>
              </a:rPr>
              <a:t>of able-bodied beggars and vagrants</a:t>
            </a:r>
            <a:r>
              <a:rPr lang="en-US" altLang="en-US" sz="2400" dirty="0" smtClean="0">
                <a:cs typeface="Times New Roman" pitchFamily="18" charset="0"/>
              </a:rPr>
              <a:t>*</a:t>
            </a:r>
            <a:r>
              <a:rPr lang="en-US" altLang="en-US" sz="3600" dirty="0" smtClean="0">
                <a:cs typeface="Times New Roman" pitchFamily="18" charset="0"/>
              </a:rPr>
              <a:t> traveled from place to place and </a:t>
            </a:r>
            <a:r>
              <a:rPr lang="en-US" altLang="en-US" sz="3600" dirty="0" smtClean="0">
                <a:solidFill>
                  <a:srgbClr val="FF0000"/>
                </a:solidFill>
                <a:cs typeface="Times New Roman" pitchFamily="18" charset="0"/>
              </a:rPr>
              <a:t>robbed </a:t>
            </a:r>
            <a:r>
              <a:rPr lang="en-US" altLang="en-US" sz="3600" dirty="0" smtClean="0">
                <a:cs typeface="Times New Roman" pitchFamily="18" charset="0"/>
              </a:rPr>
              <a:t>and </a:t>
            </a:r>
            <a:r>
              <a:rPr lang="en-US" altLang="en-US" sz="3600" dirty="0" smtClean="0">
                <a:solidFill>
                  <a:srgbClr val="FF0000"/>
                </a:solidFill>
                <a:cs typeface="Times New Roman" pitchFamily="18" charset="0"/>
              </a:rPr>
              <a:t>looted </a:t>
            </a:r>
            <a:r>
              <a:rPr lang="en-US" altLang="en-US" sz="3600" dirty="0" smtClean="0">
                <a:cs typeface="Times New Roman" pitchFamily="18" charset="0"/>
              </a:rPr>
              <a:t>and even put on </a:t>
            </a:r>
            <a:r>
              <a:rPr lang="en-US" altLang="en-US" sz="3600" dirty="0" smtClean="0">
                <a:solidFill>
                  <a:srgbClr val="FF0000"/>
                </a:solidFill>
                <a:cs typeface="Times New Roman" pitchFamily="18" charset="0"/>
              </a:rPr>
              <a:t>arson </a:t>
            </a:r>
            <a:r>
              <a:rPr lang="en-US" altLang="en-US" sz="3600" dirty="0" smtClean="0">
                <a:solidFill>
                  <a:srgbClr val="FF0000"/>
                </a:solidFill>
              </a:rPr>
              <a:t>villages </a:t>
            </a:r>
            <a:r>
              <a:rPr lang="en-US" altLang="en-US" sz="3600" dirty="0" smtClean="0"/>
              <a:t>and dwellings where alms were </a:t>
            </a:r>
            <a:r>
              <a:rPr lang="en-US" altLang="en-US" sz="3600" dirty="0" smtClean="0">
                <a:solidFill>
                  <a:srgbClr val="FF0000"/>
                </a:solidFill>
              </a:rPr>
              <a:t>refused </a:t>
            </a:r>
            <a:r>
              <a:rPr lang="en-US" altLang="en-US" sz="3600" dirty="0" smtClean="0"/>
              <a:t>to them.  </a:t>
            </a:r>
          </a:p>
          <a:p>
            <a:pPr eaLnBrk="1" hangingPunct="1">
              <a:buFont typeface="Wingdings 2" pitchFamily="18" charset="2"/>
              <a:buChar char=""/>
            </a:pPr>
            <a:endParaRPr lang="en-US" altLang="en-US" sz="3600" b="1" u="sng" dirty="0" smtClean="0"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67056" y="6248400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*homeless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558086" y="609600"/>
            <a:ext cx="10045542" cy="54864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This situation became </a:t>
            </a:r>
            <a:r>
              <a:rPr lang="en-US" altLang="en-US" sz="8800" dirty="0" smtClean="0">
                <a:solidFill>
                  <a:srgbClr val="FF0000"/>
                </a:solidFill>
              </a:rPr>
              <a:t>intolerable</a:t>
            </a:r>
            <a:r>
              <a:rPr lang="en-US" altLang="en-US" sz="8800" dirty="0" smtClean="0"/>
              <a:t> </a:t>
            </a:r>
            <a:r>
              <a:rPr lang="en-US" altLang="en-US" sz="3200" dirty="0" smtClean="0"/>
              <a:t>and became a dreadful event for many isolated villages.</a:t>
            </a:r>
          </a:p>
          <a:p>
            <a:pPr eaLnBrk="1" hangingPunct="1"/>
            <a:r>
              <a:rPr lang="en-US" altLang="en-US" sz="3200" dirty="0" smtClean="0"/>
              <a:t>Even today, if mothers frighten their children by the lullaby-( to lull a child to sleep) </a:t>
            </a:r>
            <a:endParaRPr lang="en-US" altLang="en-US" sz="3200" b="1" u="sng" dirty="0" smtClean="0"/>
          </a:p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</a:rPr>
              <a:t>Hark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hark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, the dogs bark, the beggars come to the town</a:t>
            </a:r>
          </a:p>
          <a:p>
            <a:pPr eaLnBrk="1" hangingPunct="1"/>
            <a:endParaRPr lang="en-US" alt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61174</TotalTime>
  <Words>1907</Words>
  <Application>Microsoft Office PowerPoint</Application>
  <PresentationFormat>Custom</PresentationFormat>
  <Paragraphs>153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History of Social Welfare Development in the UK (Pre-1601 era)</vt:lpstr>
      <vt:lpstr>Medieval Europe</vt:lpstr>
      <vt:lpstr>Slide 3</vt:lpstr>
      <vt:lpstr>The Role of Church and the Rise of beggary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Welfare Legislation during 14th-16th century</vt:lpstr>
      <vt:lpstr>THE FIRST WELFARE ENACTMENT IN ENGLAND </vt:lpstr>
      <vt:lpstr>`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Development of British Social Policy</dc:title>
  <dc:creator>Social Work</dc:creator>
  <cp:lastModifiedBy>Imran</cp:lastModifiedBy>
  <cp:revision>309</cp:revision>
  <dcterms:created xsi:type="dcterms:W3CDTF">2009-01-12T16:03:37Z</dcterms:created>
  <dcterms:modified xsi:type="dcterms:W3CDTF">2019-12-19T04:11:26Z</dcterms:modified>
</cp:coreProperties>
</file>